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0" r:id="rId2"/>
    <p:sldMasterId id="2147483656" r:id="rId3"/>
    <p:sldMasterId id="2147483662" r:id="rId4"/>
    <p:sldMasterId id="2147483670" r:id="rId5"/>
  </p:sldMasterIdLst>
  <p:notesMasterIdLst>
    <p:notesMasterId r:id="rId70"/>
  </p:notesMasterIdLst>
  <p:sldIdLst>
    <p:sldId id="256" r:id="rId6"/>
    <p:sldId id="629" r:id="rId7"/>
    <p:sldId id="626" r:id="rId8"/>
    <p:sldId id="627" r:id="rId9"/>
    <p:sldId id="636" r:id="rId10"/>
    <p:sldId id="634" r:id="rId11"/>
    <p:sldId id="635" r:id="rId12"/>
    <p:sldId id="637" r:id="rId13"/>
    <p:sldId id="309" r:id="rId14"/>
    <p:sldId id="304" r:id="rId15"/>
    <p:sldId id="257" r:id="rId16"/>
    <p:sldId id="258" r:id="rId17"/>
    <p:sldId id="303" r:id="rId18"/>
    <p:sldId id="625" r:id="rId19"/>
    <p:sldId id="624" r:id="rId20"/>
    <p:sldId id="622" r:id="rId21"/>
    <p:sldId id="623" r:id="rId22"/>
    <p:sldId id="310" r:id="rId23"/>
    <p:sldId id="259" r:id="rId24"/>
    <p:sldId id="260" r:id="rId25"/>
    <p:sldId id="261" r:id="rId26"/>
    <p:sldId id="262" r:id="rId27"/>
    <p:sldId id="263" r:id="rId28"/>
    <p:sldId id="264" r:id="rId29"/>
    <p:sldId id="265" r:id="rId30"/>
    <p:sldId id="266" r:id="rId31"/>
    <p:sldId id="267" r:id="rId32"/>
    <p:sldId id="268" r:id="rId33"/>
    <p:sldId id="269" r:id="rId34"/>
    <p:sldId id="284" r:id="rId35"/>
    <p:sldId id="271" r:id="rId36"/>
    <p:sldId id="272" r:id="rId37"/>
    <p:sldId id="273" r:id="rId38"/>
    <p:sldId id="274" r:id="rId39"/>
    <p:sldId id="287" r:id="rId40"/>
    <p:sldId id="288" r:id="rId41"/>
    <p:sldId id="275" r:id="rId42"/>
    <p:sldId id="276" r:id="rId43"/>
    <p:sldId id="277" r:id="rId44"/>
    <p:sldId id="278" r:id="rId45"/>
    <p:sldId id="279" r:id="rId46"/>
    <p:sldId id="280" r:id="rId47"/>
    <p:sldId id="281" r:id="rId48"/>
    <p:sldId id="282" r:id="rId49"/>
    <p:sldId id="308" r:id="rId50"/>
    <p:sldId id="305" r:id="rId51"/>
    <p:sldId id="306" r:id="rId52"/>
    <p:sldId id="307" r:id="rId53"/>
    <p:sldId id="631" r:id="rId54"/>
    <p:sldId id="524" r:id="rId55"/>
    <p:sldId id="292" r:id="rId56"/>
    <p:sldId id="581" r:id="rId57"/>
    <p:sldId id="641" r:id="rId58"/>
    <p:sldId id="632" r:id="rId59"/>
    <p:sldId id="633" r:id="rId60"/>
    <p:sldId id="314" r:id="rId61"/>
    <p:sldId id="315" r:id="rId62"/>
    <p:sldId id="639" r:id="rId63"/>
    <p:sldId id="319" r:id="rId64"/>
    <p:sldId id="321" r:id="rId65"/>
    <p:sldId id="322" r:id="rId66"/>
    <p:sldId id="323" r:id="rId67"/>
    <p:sldId id="630" r:id="rId68"/>
    <p:sldId id="283" r:id="rId69"/>
  </p:sldIdLst>
  <p:sldSz cx="12192000" cy="6858000"/>
  <p:notesSz cx="7010400" cy="120396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72" userDrawn="1">
          <p15:clr>
            <a:srgbClr val="A4A3A4"/>
          </p15:clr>
        </p15:guide>
        <p15:guide id="2" pos="3864">
          <p15:clr>
            <a:srgbClr val="A4A3A4"/>
          </p15:clr>
        </p15:guide>
        <p15:guide id="3" pos="4464">
          <p15:clr>
            <a:srgbClr val="A4A3A4"/>
          </p15:clr>
        </p15:guide>
        <p15:guide id="4" pos="6408">
          <p15:clr>
            <a:srgbClr val="A4A3A4"/>
          </p15:clr>
        </p15:guide>
        <p15:guide id="5" orient="horz" pos="696" userDrawn="1">
          <p15:clr>
            <a:srgbClr val="A4A3A4"/>
          </p15:clr>
        </p15:guide>
        <p15:guide id="6" orient="horz" pos="345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j+EoUFO1XLGlPqxY1iEimeBPjnj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E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366910-F82A-4BFF-94B0-1B59C29DB9D1}">
  <a:tblStyle styleId="{29366910-F82A-4BFF-94B0-1B59C29DB9D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4E7"/>
          </a:solidFill>
        </a:fill>
      </a:tcStyle>
    </a:wholeTbl>
    <a:band1H>
      <a:tcTxStyle/>
      <a:tcStyle>
        <a:tcBdr/>
        <a:fill>
          <a:solidFill>
            <a:srgbClr val="DBE9CB"/>
          </a:solidFill>
        </a:fill>
      </a:tcStyle>
    </a:band1H>
    <a:band2H>
      <a:tcTxStyle/>
      <a:tcStyle>
        <a:tcBdr/>
      </a:tcStyle>
    </a:band2H>
    <a:band1V>
      <a:tcTxStyle/>
      <a:tcStyle>
        <a:tcBdr/>
        <a:fill>
          <a:solidFill>
            <a:srgbClr val="DBE9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21" d="100"/>
          <a:sy n="121" d="100"/>
        </p:scale>
        <p:origin x="304" y="176"/>
      </p:cViewPr>
      <p:guideLst>
        <p:guide orient="horz" pos="2472"/>
        <p:guide pos="3864"/>
        <p:guide pos="4464"/>
        <p:guide pos="6408"/>
        <p:guide orient="horz" pos="696"/>
        <p:guide orient="horz" pos="3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38475" cy="602392"/>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9" y="0"/>
            <a:ext cx="3038475" cy="602392"/>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11435153"/>
            <a:ext cx="3038475" cy="602392"/>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16" name="Google Shape;216;p1: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4: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55" name="Google Shape;255;p4: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5: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64" name="Google Shape;264;p5: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6: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72" name="Google Shape;272;p6: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7: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81" name="Google Shape;281;p7: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91" name="Google Shape;291;p8: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9: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301" name="Google Shape;301;p9: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0: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310" name="Google Shape;310;p10: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1: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321" name="Google Shape;321;p11: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2: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2: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334" name="Google Shape;334;p12: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13: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352" name="Google Shape;352;p13: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561882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14: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371" name="Google Shape;371;p14: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14: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371" name="Google Shape;371;p14: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4244326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1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11" name="Google Shape;411;p1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8: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18: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31" name="Google Shape;431;p18: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9: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9: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44" name="Google Shape;444;p19: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3518983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23" name="Google Shape;423;p1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498728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0: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20: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64" name="Google Shape;464;p20: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1: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21: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98" name="Google Shape;498;p21: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654016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2: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22" name="Google Shape;522;p22: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3: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31" name="Google Shape;531;p23: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4: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40" name="Google Shape;540;p24: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5: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50" name="Google Shape;550;p25: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27: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27: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70" name="Google Shape;570;p27: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D90BD62-EB20-4A76-BEAC-DE4C51D0CD54}" type="slidenum">
              <a:rPr lang="en-US" smtClean="0"/>
              <a:pPr/>
              <a:t>50</a:t>
            </a:fld>
            <a:endParaRPr lang="en-US"/>
          </a:p>
        </p:txBody>
      </p:sp>
      <p:sp>
        <p:nvSpPr>
          <p:cNvPr id="19459" name="Rectangle 2"/>
          <p:cNvSpPr>
            <a:spLocks noGrp="1" noRot="1" noChangeAspect="1" noChangeArrowheads="1" noTextEdit="1"/>
          </p:cNvSpPr>
          <p:nvPr>
            <p:ph type="sldImg"/>
          </p:nvPr>
        </p:nvSpPr>
        <p:spPr>
          <a:xfrm>
            <a:off x="327025" y="719138"/>
            <a:ext cx="6637338" cy="3733800"/>
          </a:xfrm>
          <a:ln/>
        </p:spPr>
      </p:sp>
      <p:sp>
        <p:nvSpPr>
          <p:cNvPr id="19460" name="Rectangle 3"/>
          <p:cNvSpPr>
            <a:spLocks noGrp="1" noChangeArrowheads="1"/>
          </p:cNvSpPr>
          <p:nvPr>
            <p:ph type="body" idx="1"/>
          </p:nvPr>
        </p:nvSpPr>
        <p:spPr>
          <a:xfrm>
            <a:off x="976314" y="4560889"/>
            <a:ext cx="5362575" cy="4321175"/>
          </a:xfrm>
          <a:noFill/>
          <a:ln/>
        </p:spPr>
        <p:txBody>
          <a:bodyPr/>
          <a:lstStyle/>
          <a:p>
            <a:pPr eaLnBrk="1" hangingPunct="1"/>
            <a:endParaRPr lang="en-US" dirty="0"/>
          </a:p>
        </p:txBody>
      </p:sp>
    </p:spTree>
    <p:extLst>
      <p:ext uri="{BB962C8B-B14F-4D97-AF65-F5344CB8AC3E}">
        <p14:creationId xmlns:p14="http://schemas.microsoft.com/office/powerpoint/2010/main" val="3425234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51</a:t>
            </a:fld>
            <a:endParaRPr lang="en-US" dirty="0"/>
          </a:p>
        </p:txBody>
      </p:sp>
    </p:spTree>
    <p:extLst>
      <p:ext uri="{BB962C8B-B14F-4D97-AF65-F5344CB8AC3E}">
        <p14:creationId xmlns:p14="http://schemas.microsoft.com/office/powerpoint/2010/main" val="487572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8: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77" name="Google Shape;577;p28: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09257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5579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294311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4149480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30" name="Google Shape;230;p2: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0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3: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245" name="Google Shape;245;p3: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33597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Background 2">
  <p:cSld name="Title Slide - Background 2">
    <p:spTree>
      <p:nvGrpSpPr>
        <p:cNvPr id="1" name="Shape 20"/>
        <p:cNvGrpSpPr/>
        <p:nvPr/>
      </p:nvGrpSpPr>
      <p:grpSpPr>
        <a:xfrm>
          <a:off x="0" y="0"/>
          <a:ext cx="0" cy="0"/>
          <a:chOff x="0" y="0"/>
          <a:chExt cx="0" cy="0"/>
        </a:xfrm>
      </p:grpSpPr>
      <p:sp>
        <p:nvSpPr>
          <p:cNvPr id="21" name="Google Shape;21;p30"/>
          <p:cNvSpPr txBox="1">
            <a:spLocks noGrp="1"/>
          </p:cNvSpPr>
          <p:nvPr>
            <p:ph type="body" idx="1"/>
          </p:nvPr>
        </p:nvSpPr>
        <p:spPr>
          <a:xfrm>
            <a:off x="609602" y="3200405"/>
            <a:ext cx="9144001" cy="15620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20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30"/>
          <p:cNvSpPr txBox="1">
            <a:spLocks noGrp="1"/>
          </p:cNvSpPr>
          <p:nvPr>
            <p:ph type="title"/>
          </p:nvPr>
        </p:nvSpPr>
        <p:spPr>
          <a:xfrm>
            <a:off x="609600" y="1924055"/>
            <a:ext cx="9144000" cy="110755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900" b="1" i="0" u="none" strike="noStrike" cap="none">
                <a:solidFill>
                  <a:srgbClr val="595959"/>
                </a:solidFill>
                <a:latin typeface="Calibri"/>
                <a:ea typeface="Calibri"/>
                <a:cs typeface="Calibri"/>
                <a:sym typeface="Calibri"/>
              </a:defRPr>
            </a:lvl1pPr>
            <a:lvl2pPr marL="0" lvl="1" indent="0" algn="r">
              <a:spcBef>
                <a:spcPts val="0"/>
              </a:spcBef>
              <a:spcAft>
                <a:spcPts val="0"/>
              </a:spcAft>
              <a:buNone/>
              <a:defRPr sz="900" b="1" i="0" u="none" strike="noStrike" cap="none">
                <a:solidFill>
                  <a:srgbClr val="595959"/>
                </a:solidFill>
                <a:latin typeface="Calibri"/>
                <a:ea typeface="Calibri"/>
                <a:cs typeface="Calibri"/>
                <a:sym typeface="Calibri"/>
              </a:defRPr>
            </a:lvl2pPr>
            <a:lvl3pPr marL="0" lvl="2" indent="0" algn="r">
              <a:spcBef>
                <a:spcPts val="0"/>
              </a:spcBef>
              <a:spcAft>
                <a:spcPts val="0"/>
              </a:spcAft>
              <a:buNone/>
              <a:defRPr sz="900" b="1" i="0" u="none" strike="noStrike" cap="none">
                <a:solidFill>
                  <a:srgbClr val="595959"/>
                </a:solidFill>
                <a:latin typeface="Calibri"/>
                <a:ea typeface="Calibri"/>
                <a:cs typeface="Calibri"/>
                <a:sym typeface="Calibri"/>
              </a:defRPr>
            </a:lvl3pPr>
            <a:lvl4pPr marL="0" lvl="3" indent="0" algn="r">
              <a:spcBef>
                <a:spcPts val="0"/>
              </a:spcBef>
              <a:spcAft>
                <a:spcPts val="0"/>
              </a:spcAft>
              <a:buNone/>
              <a:defRPr sz="900" b="1" i="0" u="none" strike="noStrike" cap="none">
                <a:solidFill>
                  <a:srgbClr val="595959"/>
                </a:solidFill>
                <a:latin typeface="Calibri"/>
                <a:ea typeface="Calibri"/>
                <a:cs typeface="Calibri"/>
                <a:sym typeface="Calibri"/>
              </a:defRPr>
            </a:lvl4pPr>
            <a:lvl5pPr marL="0" lvl="4" indent="0" algn="r">
              <a:spcBef>
                <a:spcPts val="0"/>
              </a:spcBef>
              <a:spcAft>
                <a:spcPts val="0"/>
              </a:spcAft>
              <a:buNone/>
              <a:defRPr sz="900" b="1" i="0" u="none" strike="noStrike" cap="none">
                <a:solidFill>
                  <a:srgbClr val="595959"/>
                </a:solidFill>
                <a:latin typeface="Calibri"/>
                <a:ea typeface="Calibri"/>
                <a:cs typeface="Calibri"/>
                <a:sym typeface="Calibri"/>
              </a:defRPr>
            </a:lvl5pPr>
            <a:lvl6pPr marL="0" lvl="5" indent="0" algn="r">
              <a:spcBef>
                <a:spcPts val="0"/>
              </a:spcBef>
              <a:spcAft>
                <a:spcPts val="0"/>
              </a:spcAft>
              <a:buNone/>
              <a:defRPr sz="900" b="1" i="0" u="none" strike="noStrike" cap="none">
                <a:solidFill>
                  <a:srgbClr val="595959"/>
                </a:solidFill>
                <a:latin typeface="Calibri"/>
                <a:ea typeface="Calibri"/>
                <a:cs typeface="Calibri"/>
                <a:sym typeface="Calibri"/>
              </a:defRPr>
            </a:lvl6pPr>
            <a:lvl7pPr marL="0" lvl="6" indent="0" algn="r">
              <a:spcBef>
                <a:spcPts val="0"/>
              </a:spcBef>
              <a:spcAft>
                <a:spcPts val="0"/>
              </a:spcAft>
              <a:buNone/>
              <a:defRPr sz="900" b="1" i="0" u="none" strike="noStrike" cap="none">
                <a:solidFill>
                  <a:srgbClr val="595959"/>
                </a:solidFill>
                <a:latin typeface="Calibri"/>
                <a:ea typeface="Calibri"/>
                <a:cs typeface="Calibri"/>
                <a:sym typeface="Calibri"/>
              </a:defRPr>
            </a:lvl7pPr>
            <a:lvl8pPr marL="0" lvl="7" indent="0" algn="r">
              <a:spcBef>
                <a:spcPts val="0"/>
              </a:spcBef>
              <a:spcAft>
                <a:spcPts val="0"/>
              </a:spcAft>
              <a:buNone/>
              <a:defRPr sz="900" b="1" i="0" u="none" strike="noStrike" cap="none">
                <a:solidFill>
                  <a:srgbClr val="595959"/>
                </a:solidFill>
                <a:latin typeface="Calibri"/>
                <a:ea typeface="Calibri"/>
                <a:cs typeface="Calibri"/>
                <a:sym typeface="Calibri"/>
              </a:defRPr>
            </a:lvl8pPr>
            <a:lvl9pPr marL="0" lvl="8" indent="0" algn="r">
              <a:spcBef>
                <a:spcPts val="0"/>
              </a:spcBef>
              <a:spcAft>
                <a:spcPts val="0"/>
              </a:spcAft>
              <a:buNone/>
              <a:defRPr sz="900" b="1"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0"/>
          <p:cNvSpPr txBox="1">
            <a:spLocks noGrp="1"/>
          </p:cNvSpPr>
          <p:nvPr>
            <p:ph type="ftr" idx="11"/>
          </p:nvPr>
        </p:nvSpPr>
        <p:spPr>
          <a:xfrm>
            <a:off x="125346" y="6504409"/>
            <a:ext cx="42142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0"/>
          <p:cNvSpPr txBox="1">
            <a:spLocks noGrp="1"/>
          </p:cNvSpPr>
          <p:nvPr>
            <p:ph type="body" idx="2"/>
          </p:nvPr>
        </p:nvSpPr>
        <p:spPr>
          <a:xfrm>
            <a:off x="1" y="106998"/>
            <a:ext cx="12191999" cy="40322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200"/>
              <a:buFont typeface="Arial"/>
              <a:buNone/>
              <a:defRPr sz="1200">
                <a:solidFill>
                  <a:schemeClr val="lt1"/>
                </a:solidFill>
              </a:defRPr>
            </a:lvl1pPr>
            <a:lvl2pPr marL="914400" lvl="1" indent="-228600" algn="l">
              <a:lnSpc>
                <a:spcPct val="90000"/>
              </a:lnSpc>
              <a:spcBef>
                <a:spcPts val="375"/>
              </a:spcBef>
              <a:spcAft>
                <a:spcPts val="0"/>
              </a:spcAft>
              <a:buClr>
                <a:schemeClr val="dk1"/>
              </a:buClr>
              <a:buSzPts val="1500"/>
              <a:buFont typeface="Arial"/>
              <a:buNone/>
              <a:defRPr/>
            </a:lvl2pPr>
            <a:lvl3pPr marL="1371600" lvl="2" indent="-228600" algn="l">
              <a:lnSpc>
                <a:spcPct val="90000"/>
              </a:lnSpc>
              <a:spcBef>
                <a:spcPts val="375"/>
              </a:spcBef>
              <a:spcAft>
                <a:spcPts val="0"/>
              </a:spcAft>
              <a:buClr>
                <a:schemeClr val="dk1"/>
              </a:buClr>
              <a:buSzPts val="1500"/>
              <a:buFont typeface="Arial"/>
              <a:buNone/>
              <a:defRPr/>
            </a:lvl3pPr>
            <a:lvl4pPr marL="1828800" lvl="3" indent="-228600" algn="l">
              <a:lnSpc>
                <a:spcPct val="90000"/>
              </a:lnSpc>
              <a:spcBef>
                <a:spcPts val="375"/>
              </a:spcBef>
              <a:spcAft>
                <a:spcPts val="0"/>
              </a:spcAft>
              <a:buClr>
                <a:schemeClr val="dk1"/>
              </a:buClr>
              <a:buSzPts val="1500"/>
              <a:buFont typeface="Arial"/>
              <a:buNone/>
              <a:defRPr/>
            </a:lvl4pPr>
            <a:lvl5pPr marL="2286000" lvl="4" indent="-228600" algn="l">
              <a:lnSpc>
                <a:spcPct val="90000"/>
              </a:lnSpc>
              <a:spcBef>
                <a:spcPts val="375"/>
              </a:spcBef>
              <a:spcAft>
                <a:spcPts val="0"/>
              </a:spcAft>
              <a:buClr>
                <a:schemeClr val="dk1"/>
              </a:buClr>
              <a:buSzPts val="1500"/>
              <a:buFont typeface="Arial"/>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30"/>
          <p:cNvSpPr txBox="1">
            <a:spLocks noGrp="1"/>
          </p:cNvSpPr>
          <p:nvPr>
            <p:ph type="body" idx="3"/>
          </p:nvPr>
        </p:nvSpPr>
        <p:spPr>
          <a:xfrm>
            <a:off x="0" y="6455410"/>
            <a:ext cx="12192000" cy="29591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200"/>
              <a:buNone/>
              <a:defRPr sz="1200">
                <a:solidFill>
                  <a:schemeClr val="lt1"/>
                </a:solidFill>
              </a:defRPr>
            </a:lvl1pPr>
            <a:lvl2pPr marL="914400" lvl="1" indent="-323850" algn="l">
              <a:lnSpc>
                <a:spcPct val="90000"/>
              </a:lnSpc>
              <a:spcBef>
                <a:spcPts val="375"/>
              </a:spcBef>
              <a:spcAft>
                <a:spcPts val="0"/>
              </a:spcAft>
              <a:buClr>
                <a:schemeClr val="dk1"/>
              </a:buClr>
              <a:buSzPts val="1500"/>
              <a:buChar char="•"/>
              <a:defRPr/>
            </a:lvl2pPr>
            <a:lvl3pPr marL="1371600" lvl="2" indent="-323850" algn="l">
              <a:lnSpc>
                <a:spcPct val="90000"/>
              </a:lnSpc>
              <a:spcBef>
                <a:spcPts val="375"/>
              </a:spcBef>
              <a:spcAft>
                <a:spcPts val="0"/>
              </a:spcAft>
              <a:buClr>
                <a:schemeClr val="dk1"/>
              </a:buClr>
              <a:buSzPts val="1500"/>
              <a:buChar char="•"/>
              <a:defRPr/>
            </a:lvl3pPr>
            <a:lvl4pPr marL="1828800" lvl="3" indent="-323850" algn="l">
              <a:lnSpc>
                <a:spcPct val="90000"/>
              </a:lnSpc>
              <a:spcBef>
                <a:spcPts val="375"/>
              </a:spcBef>
              <a:spcAft>
                <a:spcPts val="0"/>
              </a:spcAft>
              <a:buClr>
                <a:schemeClr val="dk1"/>
              </a:buClr>
              <a:buSzPts val="1500"/>
              <a:buChar char="•"/>
              <a:defRPr/>
            </a:lvl4pPr>
            <a:lvl5pPr marL="2286000" lvl="4" indent="-323850" algn="l">
              <a:lnSpc>
                <a:spcPct val="90000"/>
              </a:lnSpc>
              <a:spcBef>
                <a:spcPts val="375"/>
              </a:spcBef>
              <a:spcAft>
                <a:spcPts val="0"/>
              </a:spcAft>
              <a:buClr>
                <a:schemeClr val="dk1"/>
              </a:buClr>
              <a:buSzPts val="15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Picture with Caption">
  <p:cSld name="Title and Picture with Caption">
    <p:spTree>
      <p:nvGrpSpPr>
        <p:cNvPr id="1" name="Shape 83"/>
        <p:cNvGrpSpPr/>
        <p:nvPr/>
      </p:nvGrpSpPr>
      <p:grpSpPr>
        <a:xfrm>
          <a:off x="0" y="0"/>
          <a:ext cx="0" cy="0"/>
          <a:chOff x="0" y="0"/>
          <a:chExt cx="0" cy="0"/>
        </a:xfrm>
      </p:grpSpPr>
      <p:sp>
        <p:nvSpPr>
          <p:cNvPr id="84" name="Google Shape;84;p39"/>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9"/>
          <p:cNvSpPr txBox="1">
            <a:spLocks noGrp="1"/>
          </p:cNvSpPr>
          <p:nvPr>
            <p:ph type="body" idx="1"/>
          </p:nvPr>
        </p:nvSpPr>
        <p:spPr>
          <a:xfrm>
            <a:off x="406403" y="5834379"/>
            <a:ext cx="8470900" cy="328296"/>
          </a:xfrm>
          <a:prstGeom prst="rect">
            <a:avLst/>
          </a:prstGeom>
          <a:noFill/>
          <a:ln>
            <a:noFill/>
          </a:ln>
        </p:spPr>
        <p:txBody>
          <a:bodyPr spcFirstLastPara="1" wrap="square" lIns="91425" tIns="0" rIns="91425" bIns="45700" anchor="t" anchorCtr="0">
            <a:noAutofit/>
          </a:bodyPr>
          <a:lstStyle>
            <a:lvl1pPr marL="457200" lvl="0" indent="-228600" algn="l">
              <a:spcBef>
                <a:spcPts val="225"/>
              </a:spcBef>
              <a:spcAft>
                <a:spcPts val="0"/>
              </a:spcAft>
              <a:buSzPts val="1200"/>
              <a:buNone/>
              <a:defRPr sz="1200">
                <a:solidFill>
                  <a:srgbClr val="3F3F3F"/>
                </a:solidFill>
              </a:defRPr>
            </a:lvl1pPr>
            <a:lvl2pPr marL="914400" lvl="1" indent="-342900" algn="l">
              <a:spcBef>
                <a:spcPts val="225"/>
              </a:spcBef>
              <a:spcAft>
                <a:spcPts val="0"/>
              </a:spcAft>
              <a:buSzPts val="1800"/>
              <a:buChar char="•"/>
              <a:defRPr sz="1800">
                <a:solidFill>
                  <a:srgbClr val="83847A"/>
                </a:solidFill>
              </a:defRPr>
            </a:lvl2pPr>
            <a:lvl3pPr marL="1371600" lvl="2" indent="-295275" algn="l">
              <a:spcBef>
                <a:spcPts val="225"/>
              </a:spcBef>
              <a:spcAft>
                <a:spcPts val="0"/>
              </a:spcAft>
              <a:buSzPts val="1050"/>
              <a:buChar char="►"/>
              <a:defRPr sz="1500">
                <a:solidFill>
                  <a:srgbClr val="83847A"/>
                </a:solidFill>
              </a:defRPr>
            </a:lvl3pPr>
            <a:lvl4pPr marL="1828800" lvl="3" indent="-323850" algn="l">
              <a:spcBef>
                <a:spcPts val="225"/>
              </a:spcBef>
              <a:spcAft>
                <a:spcPts val="0"/>
              </a:spcAft>
              <a:buSzPts val="1500"/>
              <a:buChar char="–"/>
              <a:defRPr sz="1500">
                <a:solidFill>
                  <a:srgbClr val="83847A"/>
                </a:solidFill>
              </a:defRPr>
            </a:lvl4pPr>
            <a:lvl5pPr marL="2286000" lvl="4" indent="-323850" algn="l">
              <a:spcBef>
                <a:spcPts val="225"/>
              </a:spcBef>
              <a:spcAft>
                <a:spcPts val="0"/>
              </a:spcAft>
              <a:buSzPts val="1500"/>
              <a:buChar char="»"/>
              <a:defRPr sz="1500">
                <a:solidFill>
                  <a:srgbClr val="83847A"/>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39"/>
          <p:cNvSpPr txBox="1">
            <a:spLocks noGrp="1"/>
          </p:cNvSpPr>
          <p:nvPr>
            <p:ph type="sldNum" idx="12"/>
          </p:nvPr>
        </p:nvSpPr>
        <p:spPr>
          <a:xfrm>
            <a:off x="11201046" y="6580037"/>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7" name="Google Shape;87;p39"/>
          <p:cNvSpPr>
            <a:spLocks noGrp="1"/>
          </p:cNvSpPr>
          <p:nvPr>
            <p:ph type="pic" idx="2"/>
          </p:nvPr>
        </p:nvSpPr>
        <p:spPr>
          <a:xfrm>
            <a:off x="406400" y="942975"/>
            <a:ext cx="11176000" cy="4761228"/>
          </a:xfrm>
          <a:prstGeom prst="rect">
            <a:avLst/>
          </a:prstGeom>
          <a:noFill/>
          <a:ln>
            <a:noFill/>
          </a:ln>
        </p:spPr>
      </p:sp>
    </p:spTree>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Quad-Chart">
  <p:cSld name="Title - Quad-Chart">
    <p:spTree>
      <p:nvGrpSpPr>
        <p:cNvPr id="1" name="Shape 88"/>
        <p:cNvGrpSpPr/>
        <p:nvPr/>
      </p:nvGrpSpPr>
      <p:grpSpPr>
        <a:xfrm>
          <a:off x="0" y="0"/>
          <a:ext cx="0" cy="0"/>
          <a:chOff x="0" y="0"/>
          <a:chExt cx="0" cy="0"/>
        </a:xfrm>
      </p:grpSpPr>
      <p:sp>
        <p:nvSpPr>
          <p:cNvPr id="89" name="Google Shape;89;p40"/>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0"/>
          <p:cNvSpPr txBox="1">
            <a:spLocks noGrp="1"/>
          </p:cNvSpPr>
          <p:nvPr>
            <p:ph type="body" idx="1"/>
          </p:nvPr>
        </p:nvSpPr>
        <p:spPr>
          <a:xfrm>
            <a:off x="4064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SzPts val="1200"/>
              <a:buChar char="–"/>
              <a:defRPr sz="1200">
                <a:solidFill>
                  <a:srgbClr val="3F3F3F"/>
                </a:solidFill>
              </a:defRPr>
            </a:lvl4pPr>
            <a:lvl5pPr marL="2286000" lvl="4" indent="-304800" algn="l">
              <a:spcBef>
                <a:spcPts val="225"/>
              </a:spcBef>
              <a:spcAft>
                <a:spcPts val="0"/>
              </a:spcAft>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40"/>
          <p:cNvSpPr txBox="1">
            <a:spLocks noGrp="1"/>
          </p:cNvSpPr>
          <p:nvPr>
            <p:ph type="body" idx="2"/>
          </p:nvPr>
        </p:nvSpPr>
        <p:spPr>
          <a:xfrm>
            <a:off x="60960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SzPts val="1200"/>
              <a:buChar char="–"/>
              <a:defRPr sz="1200">
                <a:solidFill>
                  <a:srgbClr val="3F3F3F"/>
                </a:solidFill>
              </a:defRPr>
            </a:lvl4pPr>
            <a:lvl5pPr marL="2286000" lvl="4" indent="-304800" algn="l">
              <a:spcBef>
                <a:spcPts val="225"/>
              </a:spcBef>
              <a:spcAft>
                <a:spcPts val="0"/>
              </a:spcAft>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40"/>
          <p:cNvSpPr txBox="1">
            <a:spLocks noGrp="1"/>
          </p:cNvSpPr>
          <p:nvPr>
            <p:ph type="sldNum" idx="12"/>
          </p:nvPr>
        </p:nvSpPr>
        <p:spPr>
          <a:xfrm>
            <a:off x="11201046" y="6580037"/>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93" name="Google Shape;93;p40"/>
          <p:cNvSpPr txBox="1">
            <a:spLocks noGrp="1"/>
          </p:cNvSpPr>
          <p:nvPr>
            <p:ph type="body" idx="3"/>
          </p:nvPr>
        </p:nvSpPr>
        <p:spPr>
          <a:xfrm>
            <a:off x="4064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SzPts val="1200"/>
              <a:buChar char="–"/>
              <a:defRPr sz="1200">
                <a:solidFill>
                  <a:srgbClr val="3F3F3F"/>
                </a:solidFill>
              </a:defRPr>
            </a:lvl4pPr>
            <a:lvl5pPr marL="2286000" lvl="4" indent="-304800" algn="l">
              <a:spcBef>
                <a:spcPts val="225"/>
              </a:spcBef>
              <a:spcAft>
                <a:spcPts val="0"/>
              </a:spcAft>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40"/>
          <p:cNvSpPr txBox="1">
            <a:spLocks noGrp="1"/>
          </p:cNvSpPr>
          <p:nvPr>
            <p:ph type="body" idx="4"/>
          </p:nvPr>
        </p:nvSpPr>
        <p:spPr>
          <a:xfrm>
            <a:off x="60960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SzPts val="1200"/>
              <a:buChar char="–"/>
              <a:defRPr sz="1200">
                <a:solidFill>
                  <a:srgbClr val="3F3F3F"/>
                </a:solidFill>
              </a:defRPr>
            </a:lvl4pPr>
            <a:lvl5pPr marL="2286000" lvl="4" indent="-304800" algn="l">
              <a:spcBef>
                <a:spcPts val="225"/>
              </a:spcBef>
              <a:spcAft>
                <a:spcPts val="0"/>
              </a:spcAft>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95" name="Google Shape;95;p40"/>
          <p:cNvCxnSpPr/>
          <p:nvPr/>
        </p:nvCxnSpPr>
        <p:spPr>
          <a:xfrm>
            <a:off x="406400" y="3549650"/>
            <a:ext cx="11176000" cy="0"/>
          </a:xfrm>
          <a:prstGeom prst="straightConnector1">
            <a:avLst/>
          </a:prstGeom>
          <a:noFill/>
          <a:ln w="9525" cap="flat" cmpd="sng">
            <a:solidFill>
              <a:schemeClr val="accent6"/>
            </a:solidFill>
            <a:prstDash val="solid"/>
            <a:round/>
            <a:headEnd type="none" w="sm" len="sm"/>
            <a:tailEnd type="none" w="sm" len="sm"/>
          </a:ln>
        </p:spPr>
      </p:cxnSp>
      <p:cxnSp>
        <p:nvCxnSpPr>
          <p:cNvPr id="96" name="Google Shape;96;p40"/>
          <p:cNvCxnSpPr/>
          <p:nvPr/>
        </p:nvCxnSpPr>
        <p:spPr>
          <a:xfrm>
            <a:off x="5990527" y="1225554"/>
            <a:ext cx="0" cy="4657725"/>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Sections">
  <p:cSld name="Title - 2 Sections">
    <p:spTree>
      <p:nvGrpSpPr>
        <p:cNvPr id="1" name="Shape 97"/>
        <p:cNvGrpSpPr/>
        <p:nvPr/>
      </p:nvGrpSpPr>
      <p:grpSpPr>
        <a:xfrm>
          <a:off x="0" y="0"/>
          <a:ext cx="0" cy="0"/>
          <a:chOff x="0" y="0"/>
          <a:chExt cx="0" cy="0"/>
        </a:xfrm>
      </p:grpSpPr>
      <p:sp>
        <p:nvSpPr>
          <p:cNvPr id="98" name="Google Shape;98;p41"/>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1"/>
          <p:cNvSpPr txBox="1">
            <a:spLocks noGrp="1"/>
          </p:cNvSpPr>
          <p:nvPr>
            <p:ph type="body" idx="1"/>
          </p:nvPr>
        </p:nvSpPr>
        <p:spPr>
          <a:xfrm>
            <a:off x="4064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SzPts val="1200"/>
              <a:buChar char="–"/>
              <a:defRPr sz="1200">
                <a:solidFill>
                  <a:srgbClr val="3F3F3F"/>
                </a:solidFill>
              </a:defRPr>
            </a:lvl4pPr>
            <a:lvl5pPr marL="2286000" lvl="4" indent="-304800" algn="l">
              <a:spcBef>
                <a:spcPts val="225"/>
              </a:spcBef>
              <a:spcAft>
                <a:spcPts val="0"/>
              </a:spcAft>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41"/>
          <p:cNvSpPr txBox="1">
            <a:spLocks noGrp="1"/>
          </p:cNvSpPr>
          <p:nvPr>
            <p:ph type="body" idx="2"/>
          </p:nvPr>
        </p:nvSpPr>
        <p:spPr>
          <a:xfrm>
            <a:off x="60960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SzPts val="1200"/>
              <a:buChar char="–"/>
              <a:defRPr sz="1200">
                <a:solidFill>
                  <a:srgbClr val="3F3F3F"/>
                </a:solidFill>
              </a:defRPr>
            </a:lvl4pPr>
            <a:lvl5pPr marL="2286000" lvl="4" indent="-304800" algn="l">
              <a:spcBef>
                <a:spcPts val="225"/>
              </a:spcBef>
              <a:spcAft>
                <a:spcPts val="0"/>
              </a:spcAft>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41"/>
          <p:cNvSpPr txBox="1">
            <a:spLocks noGrp="1"/>
          </p:cNvSpPr>
          <p:nvPr>
            <p:ph type="sldNum" idx="12"/>
          </p:nvPr>
        </p:nvSpPr>
        <p:spPr>
          <a:xfrm>
            <a:off x="11201046" y="6580037"/>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ub-Head 2 Sections">
  <p:cSld name="Title - Sub-Head 2 Sections">
    <p:spTree>
      <p:nvGrpSpPr>
        <p:cNvPr id="1" name="Shape 102"/>
        <p:cNvGrpSpPr/>
        <p:nvPr/>
      </p:nvGrpSpPr>
      <p:grpSpPr>
        <a:xfrm>
          <a:off x="0" y="0"/>
          <a:ext cx="0" cy="0"/>
          <a:chOff x="0" y="0"/>
          <a:chExt cx="0" cy="0"/>
        </a:xfrm>
      </p:grpSpPr>
      <p:sp>
        <p:nvSpPr>
          <p:cNvPr id="103" name="Google Shape;103;p42"/>
          <p:cNvSpPr txBox="1">
            <a:spLocks noGrp="1"/>
          </p:cNvSpPr>
          <p:nvPr>
            <p:ph type="title"/>
          </p:nvPr>
        </p:nvSpPr>
        <p:spPr>
          <a:xfrm>
            <a:off x="406400" y="274642"/>
            <a:ext cx="11176000" cy="8016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42"/>
          <p:cNvSpPr txBox="1">
            <a:spLocks noGrp="1"/>
          </p:cNvSpPr>
          <p:nvPr>
            <p:ph type="body" idx="1"/>
          </p:nvPr>
        </p:nvSpPr>
        <p:spPr>
          <a:xfrm>
            <a:off x="6096000" y="1230511"/>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SzPts val="1800"/>
              <a:buChar char="–"/>
              <a:defRPr/>
            </a:lvl4pPr>
            <a:lvl5pPr marL="2286000" lvl="4" indent="-342900" algn="l">
              <a:spcBef>
                <a:spcPts val="225"/>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42"/>
          <p:cNvSpPr txBox="1">
            <a:spLocks noGrp="1"/>
          </p:cNvSpPr>
          <p:nvPr>
            <p:ph type="body" idx="2"/>
          </p:nvPr>
        </p:nvSpPr>
        <p:spPr>
          <a:xfrm>
            <a:off x="406400" y="1230516"/>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SzPts val="1800"/>
              <a:buChar char="–"/>
              <a:defRPr/>
            </a:lvl4pPr>
            <a:lvl5pPr marL="2286000" lvl="4" indent="-342900" algn="l">
              <a:spcBef>
                <a:spcPts val="225"/>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42"/>
          <p:cNvSpPr txBox="1">
            <a:spLocks noGrp="1"/>
          </p:cNvSpPr>
          <p:nvPr>
            <p:ph type="body" idx="3"/>
          </p:nvPr>
        </p:nvSpPr>
        <p:spPr>
          <a:xfrm>
            <a:off x="4064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SzPts val="1200"/>
              <a:buChar char="–"/>
              <a:defRPr sz="1200">
                <a:solidFill>
                  <a:srgbClr val="3F3F3F"/>
                </a:solidFill>
              </a:defRPr>
            </a:lvl4pPr>
            <a:lvl5pPr marL="2286000" lvl="4" indent="-304800" algn="l">
              <a:spcBef>
                <a:spcPts val="225"/>
              </a:spcBef>
              <a:spcAft>
                <a:spcPts val="0"/>
              </a:spcAft>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 name="Google Shape;107;p42"/>
          <p:cNvSpPr txBox="1">
            <a:spLocks noGrp="1"/>
          </p:cNvSpPr>
          <p:nvPr>
            <p:ph type="body" idx="4"/>
          </p:nvPr>
        </p:nvSpPr>
        <p:spPr>
          <a:xfrm>
            <a:off x="60960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SzPts val="1200"/>
              <a:buChar char="–"/>
              <a:defRPr sz="1200">
                <a:solidFill>
                  <a:srgbClr val="3F3F3F"/>
                </a:solidFill>
              </a:defRPr>
            </a:lvl4pPr>
            <a:lvl5pPr marL="2286000" lvl="4" indent="-304800" algn="l">
              <a:spcBef>
                <a:spcPts val="225"/>
              </a:spcBef>
              <a:spcAft>
                <a:spcPts val="0"/>
              </a:spcAft>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42"/>
          <p:cNvSpPr txBox="1">
            <a:spLocks noGrp="1"/>
          </p:cNvSpPr>
          <p:nvPr>
            <p:ph type="sldNum" idx="12"/>
          </p:nvPr>
        </p:nvSpPr>
        <p:spPr>
          <a:xfrm>
            <a:off x="11201046" y="6580037"/>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120"/>
        <p:cNvGrpSpPr/>
        <p:nvPr/>
      </p:nvGrpSpPr>
      <p:grpSpPr>
        <a:xfrm>
          <a:off x="0" y="0"/>
          <a:ext cx="0" cy="0"/>
          <a:chOff x="0" y="0"/>
          <a:chExt cx="0" cy="0"/>
        </a:xfrm>
      </p:grpSpPr>
      <p:sp>
        <p:nvSpPr>
          <p:cNvPr id="121" name="Google Shape;121;p44"/>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4"/>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44"/>
          <p:cNvSpPr txBox="1">
            <a:spLocks noGrp="1"/>
          </p:cNvSpPr>
          <p:nvPr>
            <p:ph type="sldNum" idx="12"/>
          </p:nvPr>
        </p:nvSpPr>
        <p:spPr>
          <a:xfrm>
            <a:off x="11192808" y="6587122"/>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Picture with Caption">
  <p:cSld name="Title and Picture with Caption">
    <p:spTree>
      <p:nvGrpSpPr>
        <p:cNvPr id="1" name="Shape 124"/>
        <p:cNvGrpSpPr/>
        <p:nvPr/>
      </p:nvGrpSpPr>
      <p:grpSpPr>
        <a:xfrm>
          <a:off x="0" y="0"/>
          <a:ext cx="0" cy="0"/>
          <a:chOff x="0" y="0"/>
          <a:chExt cx="0" cy="0"/>
        </a:xfrm>
      </p:grpSpPr>
      <p:sp>
        <p:nvSpPr>
          <p:cNvPr id="125" name="Google Shape;125;p45"/>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45"/>
          <p:cNvSpPr txBox="1">
            <a:spLocks noGrp="1"/>
          </p:cNvSpPr>
          <p:nvPr>
            <p:ph type="body" idx="1"/>
          </p:nvPr>
        </p:nvSpPr>
        <p:spPr>
          <a:xfrm>
            <a:off x="406403" y="5834379"/>
            <a:ext cx="8470900" cy="328296"/>
          </a:xfrm>
          <a:prstGeom prst="rect">
            <a:avLst/>
          </a:prstGeom>
          <a:noFill/>
          <a:ln>
            <a:noFill/>
          </a:ln>
        </p:spPr>
        <p:txBody>
          <a:bodyPr spcFirstLastPara="1" wrap="square" lIns="91425" tIns="0" rIns="91425" bIns="45700" anchor="t" anchorCtr="0">
            <a:noAutofit/>
          </a:bodyPr>
          <a:lstStyle>
            <a:lvl1pPr marL="457200" lvl="0" indent="-228600" algn="l">
              <a:spcBef>
                <a:spcPts val="225"/>
              </a:spcBef>
              <a:spcAft>
                <a:spcPts val="0"/>
              </a:spcAft>
              <a:buSzPts val="1200"/>
              <a:buNone/>
              <a:defRPr sz="1200">
                <a:solidFill>
                  <a:srgbClr val="3F3F3F"/>
                </a:solidFill>
              </a:defRPr>
            </a:lvl1pPr>
            <a:lvl2pPr marL="914400" lvl="1" indent="-342900" algn="l">
              <a:spcBef>
                <a:spcPts val="225"/>
              </a:spcBef>
              <a:spcAft>
                <a:spcPts val="0"/>
              </a:spcAft>
              <a:buSzPts val="1800"/>
              <a:buChar char="•"/>
              <a:defRPr sz="1800">
                <a:solidFill>
                  <a:srgbClr val="83847A"/>
                </a:solidFill>
              </a:defRPr>
            </a:lvl2pPr>
            <a:lvl3pPr marL="1371600" lvl="2" indent="-295275" algn="l">
              <a:spcBef>
                <a:spcPts val="225"/>
              </a:spcBef>
              <a:spcAft>
                <a:spcPts val="0"/>
              </a:spcAft>
              <a:buSzPts val="1050"/>
              <a:buChar char="►"/>
              <a:defRPr sz="1500">
                <a:solidFill>
                  <a:srgbClr val="83847A"/>
                </a:solidFill>
              </a:defRPr>
            </a:lvl3pPr>
            <a:lvl4pPr marL="1828800" lvl="3" indent="-323850" algn="l">
              <a:spcBef>
                <a:spcPts val="225"/>
              </a:spcBef>
              <a:spcAft>
                <a:spcPts val="0"/>
              </a:spcAft>
              <a:buClr>
                <a:srgbClr val="83847A"/>
              </a:buClr>
              <a:buSzPts val="1500"/>
              <a:buChar char="–"/>
              <a:defRPr sz="1500">
                <a:solidFill>
                  <a:srgbClr val="83847A"/>
                </a:solidFill>
              </a:defRPr>
            </a:lvl4pPr>
            <a:lvl5pPr marL="2286000" lvl="4" indent="-323850" algn="l">
              <a:spcBef>
                <a:spcPts val="225"/>
              </a:spcBef>
              <a:spcAft>
                <a:spcPts val="0"/>
              </a:spcAft>
              <a:buClr>
                <a:srgbClr val="83847A"/>
              </a:buClr>
              <a:buSzPts val="1500"/>
              <a:buChar char="»"/>
              <a:defRPr sz="1500">
                <a:solidFill>
                  <a:srgbClr val="83847A"/>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45"/>
          <p:cNvSpPr txBox="1">
            <a:spLocks noGrp="1"/>
          </p:cNvSpPr>
          <p:nvPr>
            <p:ph type="sldNum" idx="12"/>
          </p:nvPr>
        </p:nvSpPr>
        <p:spPr>
          <a:xfrm>
            <a:off x="11192808" y="6587122"/>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28" name="Google Shape;128;p45"/>
          <p:cNvSpPr>
            <a:spLocks noGrp="1"/>
          </p:cNvSpPr>
          <p:nvPr>
            <p:ph type="pic" idx="2"/>
          </p:nvPr>
        </p:nvSpPr>
        <p:spPr>
          <a:xfrm>
            <a:off x="406400" y="942975"/>
            <a:ext cx="11176000" cy="4761228"/>
          </a:xfrm>
          <a:prstGeom prst="rect">
            <a:avLst/>
          </a:prstGeom>
          <a:noFill/>
          <a:ln>
            <a:noFill/>
          </a:ln>
        </p:spPr>
      </p:sp>
    </p:spTree>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Sections">
  <p:cSld name="Title - 2 Sections">
    <p:spTree>
      <p:nvGrpSpPr>
        <p:cNvPr id="1" name="Shape 129"/>
        <p:cNvGrpSpPr/>
        <p:nvPr/>
      </p:nvGrpSpPr>
      <p:grpSpPr>
        <a:xfrm>
          <a:off x="0" y="0"/>
          <a:ext cx="0" cy="0"/>
          <a:chOff x="0" y="0"/>
          <a:chExt cx="0" cy="0"/>
        </a:xfrm>
      </p:grpSpPr>
      <p:sp>
        <p:nvSpPr>
          <p:cNvPr id="130" name="Google Shape;130;p46"/>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6"/>
          <p:cNvSpPr txBox="1">
            <a:spLocks noGrp="1"/>
          </p:cNvSpPr>
          <p:nvPr>
            <p:ph type="body" idx="1"/>
          </p:nvPr>
        </p:nvSpPr>
        <p:spPr>
          <a:xfrm>
            <a:off x="4064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 name="Google Shape;132;p46"/>
          <p:cNvSpPr txBox="1">
            <a:spLocks noGrp="1"/>
          </p:cNvSpPr>
          <p:nvPr>
            <p:ph type="body" idx="2"/>
          </p:nvPr>
        </p:nvSpPr>
        <p:spPr>
          <a:xfrm>
            <a:off x="60960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 name="Google Shape;133;p46"/>
          <p:cNvSpPr txBox="1">
            <a:spLocks noGrp="1"/>
          </p:cNvSpPr>
          <p:nvPr>
            <p:ph type="sldNum" idx="12"/>
          </p:nvPr>
        </p:nvSpPr>
        <p:spPr>
          <a:xfrm>
            <a:off x="11192808" y="6587122"/>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Head 2 Sections">
  <p:cSld name="Title - Sub-Head 2 Sections">
    <p:spTree>
      <p:nvGrpSpPr>
        <p:cNvPr id="1" name="Shape 134"/>
        <p:cNvGrpSpPr/>
        <p:nvPr/>
      </p:nvGrpSpPr>
      <p:grpSpPr>
        <a:xfrm>
          <a:off x="0" y="0"/>
          <a:ext cx="0" cy="0"/>
          <a:chOff x="0" y="0"/>
          <a:chExt cx="0" cy="0"/>
        </a:xfrm>
      </p:grpSpPr>
      <p:sp>
        <p:nvSpPr>
          <p:cNvPr id="135" name="Google Shape;135;p47"/>
          <p:cNvSpPr txBox="1">
            <a:spLocks noGrp="1"/>
          </p:cNvSpPr>
          <p:nvPr>
            <p:ph type="title"/>
          </p:nvPr>
        </p:nvSpPr>
        <p:spPr>
          <a:xfrm>
            <a:off x="406400" y="274642"/>
            <a:ext cx="11176000" cy="8016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7"/>
          <p:cNvSpPr txBox="1">
            <a:spLocks noGrp="1"/>
          </p:cNvSpPr>
          <p:nvPr>
            <p:ph type="body" idx="1"/>
          </p:nvPr>
        </p:nvSpPr>
        <p:spPr>
          <a:xfrm>
            <a:off x="6096000" y="1230511"/>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47"/>
          <p:cNvSpPr txBox="1">
            <a:spLocks noGrp="1"/>
          </p:cNvSpPr>
          <p:nvPr>
            <p:ph type="body" idx="2"/>
          </p:nvPr>
        </p:nvSpPr>
        <p:spPr>
          <a:xfrm>
            <a:off x="406400" y="1230516"/>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47"/>
          <p:cNvSpPr txBox="1">
            <a:spLocks noGrp="1"/>
          </p:cNvSpPr>
          <p:nvPr>
            <p:ph type="body" idx="3"/>
          </p:nvPr>
        </p:nvSpPr>
        <p:spPr>
          <a:xfrm>
            <a:off x="4064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47"/>
          <p:cNvSpPr txBox="1">
            <a:spLocks noGrp="1"/>
          </p:cNvSpPr>
          <p:nvPr>
            <p:ph type="body" idx="4"/>
          </p:nvPr>
        </p:nvSpPr>
        <p:spPr>
          <a:xfrm>
            <a:off x="60960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47"/>
          <p:cNvSpPr txBox="1">
            <a:spLocks noGrp="1"/>
          </p:cNvSpPr>
          <p:nvPr>
            <p:ph type="sldNum" idx="12"/>
          </p:nvPr>
        </p:nvSpPr>
        <p:spPr>
          <a:xfrm>
            <a:off x="11192808" y="6587122"/>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Odd Sections">
  <p:cSld name="Title - 2 Odd Sections">
    <p:spTree>
      <p:nvGrpSpPr>
        <p:cNvPr id="1" name="Shape 141"/>
        <p:cNvGrpSpPr/>
        <p:nvPr/>
      </p:nvGrpSpPr>
      <p:grpSpPr>
        <a:xfrm>
          <a:off x="0" y="0"/>
          <a:ext cx="0" cy="0"/>
          <a:chOff x="0" y="0"/>
          <a:chExt cx="0" cy="0"/>
        </a:xfrm>
      </p:grpSpPr>
      <p:sp>
        <p:nvSpPr>
          <p:cNvPr id="142" name="Google Shape;142;p48"/>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8"/>
          <p:cNvSpPr txBox="1">
            <a:spLocks noGrp="1"/>
          </p:cNvSpPr>
          <p:nvPr>
            <p:ph type="body" idx="1"/>
          </p:nvPr>
        </p:nvSpPr>
        <p:spPr>
          <a:xfrm>
            <a:off x="406403" y="1225550"/>
            <a:ext cx="35941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 name="Google Shape;144;p48"/>
          <p:cNvSpPr txBox="1">
            <a:spLocks noGrp="1"/>
          </p:cNvSpPr>
          <p:nvPr>
            <p:ph type="body" idx="2"/>
          </p:nvPr>
        </p:nvSpPr>
        <p:spPr>
          <a:xfrm>
            <a:off x="4127503" y="1225550"/>
            <a:ext cx="74549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5" name="Google Shape;145;p48"/>
          <p:cNvSpPr txBox="1">
            <a:spLocks noGrp="1"/>
          </p:cNvSpPr>
          <p:nvPr>
            <p:ph type="sldNum" idx="12"/>
          </p:nvPr>
        </p:nvSpPr>
        <p:spPr>
          <a:xfrm>
            <a:off x="11192808" y="6587122"/>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Quad-Chart">
  <p:cSld name="Title - Quad-Chart">
    <p:spTree>
      <p:nvGrpSpPr>
        <p:cNvPr id="1" name="Shape 146"/>
        <p:cNvGrpSpPr/>
        <p:nvPr/>
      </p:nvGrpSpPr>
      <p:grpSpPr>
        <a:xfrm>
          <a:off x="0" y="0"/>
          <a:ext cx="0" cy="0"/>
          <a:chOff x="0" y="0"/>
          <a:chExt cx="0" cy="0"/>
        </a:xfrm>
      </p:grpSpPr>
      <p:sp>
        <p:nvSpPr>
          <p:cNvPr id="147" name="Google Shape;147;p49"/>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9"/>
          <p:cNvSpPr txBox="1">
            <a:spLocks noGrp="1"/>
          </p:cNvSpPr>
          <p:nvPr>
            <p:ph type="body" idx="1"/>
          </p:nvPr>
        </p:nvSpPr>
        <p:spPr>
          <a:xfrm>
            <a:off x="4064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49"/>
          <p:cNvSpPr txBox="1">
            <a:spLocks noGrp="1"/>
          </p:cNvSpPr>
          <p:nvPr>
            <p:ph type="body" idx="2"/>
          </p:nvPr>
        </p:nvSpPr>
        <p:spPr>
          <a:xfrm>
            <a:off x="60960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49"/>
          <p:cNvSpPr txBox="1">
            <a:spLocks noGrp="1"/>
          </p:cNvSpPr>
          <p:nvPr>
            <p:ph type="sldNum" idx="12"/>
          </p:nvPr>
        </p:nvSpPr>
        <p:spPr>
          <a:xfrm>
            <a:off x="11192808" y="6587122"/>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1" name="Google Shape;151;p49"/>
          <p:cNvSpPr txBox="1">
            <a:spLocks noGrp="1"/>
          </p:cNvSpPr>
          <p:nvPr>
            <p:ph type="body" idx="3"/>
          </p:nvPr>
        </p:nvSpPr>
        <p:spPr>
          <a:xfrm>
            <a:off x="4064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p49"/>
          <p:cNvSpPr txBox="1">
            <a:spLocks noGrp="1"/>
          </p:cNvSpPr>
          <p:nvPr>
            <p:ph type="body" idx="4"/>
          </p:nvPr>
        </p:nvSpPr>
        <p:spPr>
          <a:xfrm>
            <a:off x="60960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53" name="Google Shape;153;p49"/>
          <p:cNvCxnSpPr/>
          <p:nvPr/>
        </p:nvCxnSpPr>
        <p:spPr>
          <a:xfrm>
            <a:off x="406400" y="3549650"/>
            <a:ext cx="11176000" cy="0"/>
          </a:xfrm>
          <a:prstGeom prst="straightConnector1">
            <a:avLst/>
          </a:prstGeom>
          <a:noFill/>
          <a:ln w="9525" cap="flat" cmpd="sng">
            <a:solidFill>
              <a:schemeClr val="accent6"/>
            </a:solidFill>
            <a:prstDash val="solid"/>
            <a:round/>
            <a:headEnd type="none" w="sm" len="sm"/>
            <a:tailEnd type="none" w="sm" len="sm"/>
          </a:ln>
        </p:spPr>
      </p:cxnSp>
      <p:cxnSp>
        <p:nvCxnSpPr>
          <p:cNvPr id="154" name="Google Shape;154;p49"/>
          <p:cNvCxnSpPr/>
          <p:nvPr/>
        </p:nvCxnSpPr>
        <p:spPr>
          <a:xfrm>
            <a:off x="5990527" y="1225554"/>
            <a:ext cx="0" cy="4657725"/>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hort Title - Sub-Head 2 Sections">
  <p:cSld name="Short Title - Sub-Head 2 Sections">
    <p:spTree>
      <p:nvGrpSpPr>
        <p:cNvPr id="1" name="Shape 155"/>
        <p:cNvGrpSpPr/>
        <p:nvPr/>
      </p:nvGrpSpPr>
      <p:grpSpPr>
        <a:xfrm>
          <a:off x="0" y="0"/>
          <a:ext cx="0" cy="0"/>
          <a:chOff x="0" y="0"/>
          <a:chExt cx="0" cy="0"/>
        </a:xfrm>
      </p:grpSpPr>
      <p:sp>
        <p:nvSpPr>
          <p:cNvPr id="156" name="Google Shape;156;p50"/>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0"/>
          <p:cNvSpPr txBox="1">
            <a:spLocks noGrp="1"/>
          </p:cNvSpPr>
          <p:nvPr>
            <p:ph type="sldNum" idx="12"/>
          </p:nvPr>
        </p:nvSpPr>
        <p:spPr>
          <a:xfrm>
            <a:off x="11192808" y="6587122"/>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8" name="Google Shape;158;p50"/>
          <p:cNvSpPr txBox="1">
            <a:spLocks noGrp="1"/>
          </p:cNvSpPr>
          <p:nvPr>
            <p:ph type="body" idx="1"/>
          </p:nvPr>
        </p:nvSpPr>
        <p:spPr>
          <a:xfrm>
            <a:off x="6096000" y="942975"/>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9" name="Google Shape;159;p50"/>
          <p:cNvSpPr txBox="1">
            <a:spLocks noGrp="1"/>
          </p:cNvSpPr>
          <p:nvPr>
            <p:ph type="body" idx="2"/>
          </p:nvPr>
        </p:nvSpPr>
        <p:spPr>
          <a:xfrm>
            <a:off x="406400" y="942980"/>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0" name="Google Shape;160;p50"/>
          <p:cNvSpPr txBox="1">
            <a:spLocks noGrp="1"/>
          </p:cNvSpPr>
          <p:nvPr>
            <p:ph type="body" idx="3"/>
          </p:nvPr>
        </p:nvSpPr>
        <p:spPr>
          <a:xfrm>
            <a:off x="406400" y="1693664"/>
            <a:ext cx="5486400" cy="4230886"/>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1" name="Google Shape;161;p50"/>
          <p:cNvSpPr txBox="1">
            <a:spLocks noGrp="1"/>
          </p:cNvSpPr>
          <p:nvPr>
            <p:ph type="body" idx="4"/>
          </p:nvPr>
        </p:nvSpPr>
        <p:spPr>
          <a:xfrm>
            <a:off x="6096000" y="1693664"/>
            <a:ext cx="5486400" cy="4230886"/>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172"/>
        <p:cNvGrpSpPr/>
        <p:nvPr/>
      </p:nvGrpSpPr>
      <p:grpSpPr>
        <a:xfrm>
          <a:off x="0" y="0"/>
          <a:ext cx="0" cy="0"/>
          <a:chOff x="0" y="0"/>
          <a:chExt cx="0" cy="0"/>
        </a:xfrm>
      </p:grpSpPr>
      <p:sp>
        <p:nvSpPr>
          <p:cNvPr id="173" name="Google Shape;173;p5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5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5" name="Google Shape;175;p52"/>
          <p:cNvSpPr txBox="1">
            <a:spLocks noGrp="1"/>
          </p:cNvSpPr>
          <p:nvPr>
            <p:ph type="sldNum" idx="12"/>
          </p:nvPr>
        </p:nvSpPr>
        <p:spPr>
          <a:xfrm>
            <a:off x="11217522" y="-1985"/>
            <a:ext cx="9694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750" b="1">
                <a:solidFill>
                  <a:srgbClr val="898989"/>
                </a:solidFill>
                <a:latin typeface="Arial"/>
                <a:ea typeface="Arial"/>
                <a:cs typeface="Arial"/>
                <a:sym typeface="Arial"/>
              </a:defRPr>
            </a:lvl1pPr>
            <a:lvl2pPr marL="0" lvl="1" indent="0" algn="r">
              <a:spcBef>
                <a:spcPts val="0"/>
              </a:spcBef>
              <a:spcAft>
                <a:spcPts val="0"/>
              </a:spcAft>
              <a:buNone/>
              <a:defRPr sz="750" b="1">
                <a:solidFill>
                  <a:srgbClr val="898989"/>
                </a:solidFill>
                <a:latin typeface="Arial"/>
                <a:ea typeface="Arial"/>
                <a:cs typeface="Arial"/>
                <a:sym typeface="Arial"/>
              </a:defRPr>
            </a:lvl2pPr>
            <a:lvl3pPr marL="0" lvl="2" indent="0" algn="r">
              <a:spcBef>
                <a:spcPts val="0"/>
              </a:spcBef>
              <a:spcAft>
                <a:spcPts val="0"/>
              </a:spcAft>
              <a:buNone/>
              <a:defRPr sz="750" b="1">
                <a:solidFill>
                  <a:srgbClr val="898989"/>
                </a:solidFill>
                <a:latin typeface="Arial"/>
                <a:ea typeface="Arial"/>
                <a:cs typeface="Arial"/>
                <a:sym typeface="Arial"/>
              </a:defRPr>
            </a:lvl3pPr>
            <a:lvl4pPr marL="0" lvl="3" indent="0" algn="r">
              <a:spcBef>
                <a:spcPts val="0"/>
              </a:spcBef>
              <a:spcAft>
                <a:spcPts val="0"/>
              </a:spcAft>
              <a:buNone/>
              <a:defRPr sz="750" b="1">
                <a:solidFill>
                  <a:srgbClr val="898989"/>
                </a:solidFill>
                <a:latin typeface="Arial"/>
                <a:ea typeface="Arial"/>
                <a:cs typeface="Arial"/>
                <a:sym typeface="Arial"/>
              </a:defRPr>
            </a:lvl4pPr>
            <a:lvl5pPr marL="0" lvl="4" indent="0" algn="r">
              <a:spcBef>
                <a:spcPts val="0"/>
              </a:spcBef>
              <a:spcAft>
                <a:spcPts val="0"/>
              </a:spcAft>
              <a:buNone/>
              <a:defRPr sz="750" b="1">
                <a:solidFill>
                  <a:srgbClr val="898989"/>
                </a:solidFill>
                <a:latin typeface="Arial"/>
                <a:ea typeface="Arial"/>
                <a:cs typeface="Arial"/>
                <a:sym typeface="Arial"/>
              </a:defRPr>
            </a:lvl5pPr>
            <a:lvl6pPr marL="0" lvl="5" indent="0" algn="r">
              <a:spcBef>
                <a:spcPts val="0"/>
              </a:spcBef>
              <a:spcAft>
                <a:spcPts val="0"/>
              </a:spcAft>
              <a:buNone/>
              <a:defRPr sz="750" b="1">
                <a:solidFill>
                  <a:srgbClr val="898989"/>
                </a:solidFill>
                <a:latin typeface="Arial"/>
                <a:ea typeface="Arial"/>
                <a:cs typeface="Arial"/>
                <a:sym typeface="Arial"/>
              </a:defRPr>
            </a:lvl6pPr>
            <a:lvl7pPr marL="0" lvl="6" indent="0" algn="r">
              <a:spcBef>
                <a:spcPts val="0"/>
              </a:spcBef>
              <a:spcAft>
                <a:spcPts val="0"/>
              </a:spcAft>
              <a:buNone/>
              <a:defRPr sz="750" b="1">
                <a:solidFill>
                  <a:srgbClr val="898989"/>
                </a:solidFill>
                <a:latin typeface="Arial"/>
                <a:ea typeface="Arial"/>
                <a:cs typeface="Arial"/>
                <a:sym typeface="Arial"/>
              </a:defRPr>
            </a:lvl7pPr>
            <a:lvl8pPr marL="0" lvl="7" indent="0" algn="r">
              <a:spcBef>
                <a:spcPts val="0"/>
              </a:spcBef>
              <a:spcAft>
                <a:spcPts val="0"/>
              </a:spcAft>
              <a:buNone/>
              <a:defRPr sz="750" b="1">
                <a:solidFill>
                  <a:srgbClr val="898989"/>
                </a:solidFill>
                <a:latin typeface="Arial"/>
                <a:ea typeface="Arial"/>
                <a:cs typeface="Arial"/>
                <a:sym typeface="Arial"/>
              </a:defRPr>
            </a:lvl8pPr>
            <a:lvl9pPr marL="0" lvl="8" indent="0" algn="r">
              <a:spcBef>
                <a:spcPts val="0"/>
              </a:spcBef>
              <a:spcAft>
                <a:spcPts val="0"/>
              </a:spcAft>
              <a:buNone/>
              <a:defRPr sz="750" b="1">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Picture with Caption">
  <p:cSld name="Title and Picture with Caption">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53"/>
          <p:cNvSpPr txBox="1">
            <a:spLocks noGrp="1"/>
          </p:cNvSpPr>
          <p:nvPr>
            <p:ph type="body" idx="1"/>
          </p:nvPr>
        </p:nvSpPr>
        <p:spPr>
          <a:xfrm>
            <a:off x="406403" y="5834379"/>
            <a:ext cx="8470900" cy="328296"/>
          </a:xfrm>
          <a:prstGeom prst="rect">
            <a:avLst/>
          </a:prstGeom>
          <a:noFill/>
          <a:ln>
            <a:noFill/>
          </a:ln>
        </p:spPr>
        <p:txBody>
          <a:bodyPr spcFirstLastPara="1" wrap="square" lIns="91425" tIns="0" rIns="91425" bIns="45700" anchor="t" anchorCtr="0">
            <a:noAutofit/>
          </a:bodyPr>
          <a:lstStyle>
            <a:lvl1pPr marL="457200" lvl="0" indent="-228600" algn="l">
              <a:spcBef>
                <a:spcPts val="225"/>
              </a:spcBef>
              <a:spcAft>
                <a:spcPts val="0"/>
              </a:spcAft>
              <a:buSzPts val="1200"/>
              <a:buNone/>
              <a:defRPr sz="1200">
                <a:solidFill>
                  <a:srgbClr val="3F3F3F"/>
                </a:solidFill>
              </a:defRPr>
            </a:lvl1pPr>
            <a:lvl2pPr marL="914400" lvl="1" indent="-342900" algn="l">
              <a:spcBef>
                <a:spcPts val="225"/>
              </a:spcBef>
              <a:spcAft>
                <a:spcPts val="0"/>
              </a:spcAft>
              <a:buSzPts val="1800"/>
              <a:buChar char="•"/>
              <a:defRPr sz="1800">
                <a:solidFill>
                  <a:srgbClr val="83847A"/>
                </a:solidFill>
              </a:defRPr>
            </a:lvl2pPr>
            <a:lvl3pPr marL="1371600" lvl="2" indent="-295275" algn="l">
              <a:spcBef>
                <a:spcPts val="225"/>
              </a:spcBef>
              <a:spcAft>
                <a:spcPts val="0"/>
              </a:spcAft>
              <a:buSzPts val="1050"/>
              <a:buChar char="►"/>
              <a:defRPr sz="1500">
                <a:solidFill>
                  <a:srgbClr val="83847A"/>
                </a:solidFill>
              </a:defRPr>
            </a:lvl3pPr>
            <a:lvl4pPr marL="1828800" lvl="3" indent="-323850" algn="l">
              <a:spcBef>
                <a:spcPts val="225"/>
              </a:spcBef>
              <a:spcAft>
                <a:spcPts val="0"/>
              </a:spcAft>
              <a:buClr>
                <a:srgbClr val="83847A"/>
              </a:buClr>
              <a:buSzPts val="1500"/>
              <a:buChar char="–"/>
              <a:defRPr sz="1500">
                <a:solidFill>
                  <a:srgbClr val="83847A"/>
                </a:solidFill>
              </a:defRPr>
            </a:lvl4pPr>
            <a:lvl5pPr marL="2286000" lvl="4" indent="-323850" algn="l">
              <a:spcBef>
                <a:spcPts val="225"/>
              </a:spcBef>
              <a:spcAft>
                <a:spcPts val="0"/>
              </a:spcAft>
              <a:buClr>
                <a:srgbClr val="83847A"/>
              </a:buClr>
              <a:buSzPts val="1500"/>
              <a:buChar char="»"/>
              <a:defRPr sz="1500">
                <a:solidFill>
                  <a:srgbClr val="83847A"/>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53"/>
          <p:cNvSpPr txBox="1">
            <a:spLocks noGrp="1"/>
          </p:cNvSpPr>
          <p:nvPr>
            <p:ph type="sldNum" idx="12"/>
          </p:nvPr>
        </p:nvSpPr>
        <p:spPr>
          <a:xfrm>
            <a:off x="11217522" y="-1985"/>
            <a:ext cx="9694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750" b="1">
                <a:solidFill>
                  <a:srgbClr val="898989"/>
                </a:solidFill>
                <a:latin typeface="Arial"/>
                <a:ea typeface="Arial"/>
                <a:cs typeface="Arial"/>
                <a:sym typeface="Arial"/>
              </a:defRPr>
            </a:lvl1pPr>
            <a:lvl2pPr marL="0" lvl="1" indent="0" algn="r">
              <a:spcBef>
                <a:spcPts val="0"/>
              </a:spcBef>
              <a:spcAft>
                <a:spcPts val="0"/>
              </a:spcAft>
              <a:buNone/>
              <a:defRPr sz="750" b="1">
                <a:solidFill>
                  <a:srgbClr val="898989"/>
                </a:solidFill>
                <a:latin typeface="Arial"/>
                <a:ea typeface="Arial"/>
                <a:cs typeface="Arial"/>
                <a:sym typeface="Arial"/>
              </a:defRPr>
            </a:lvl2pPr>
            <a:lvl3pPr marL="0" lvl="2" indent="0" algn="r">
              <a:spcBef>
                <a:spcPts val="0"/>
              </a:spcBef>
              <a:spcAft>
                <a:spcPts val="0"/>
              </a:spcAft>
              <a:buNone/>
              <a:defRPr sz="750" b="1">
                <a:solidFill>
                  <a:srgbClr val="898989"/>
                </a:solidFill>
                <a:latin typeface="Arial"/>
                <a:ea typeface="Arial"/>
                <a:cs typeface="Arial"/>
                <a:sym typeface="Arial"/>
              </a:defRPr>
            </a:lvl3pPr>
            <a:lvl4pPr marL="0" lvl="3" indent="0" algn="r">
              <a:spcBef>
                <a:spcPts val="0"/>
              </a:spcBef>
              <a:spcAft>
                <a:spcPts val="0"/>
              </a:spcAft>
              <a:buNone/>
              <a:defRPr sz="750" b="1">
                <a:solidFill>
                  <a:srgbClr val="898989"/>
                </a:solidFill>
                <a:latin typeface="Arial"/>
                <a:ea typeface="Arial"/>
                <a:cs typeface="Arial"/>
                <a:sym typeface="Arial"/>
              </a:defRPr>
            </a:lvl4pPr>
            <a:lvl5pPr marL="0" lvl="4" indent="0" algn="r">
              <a:spcBef>
                <a:spcPts val="0"/>
              </a:spcBef>
              <a:spcAft>
                <a:spcPts val="0"/>
              </a:spcAft>
              <a:buNone/>
              <a:defRPr sz="750" b="1">
                <a:solidFill>
                  <a:srgbClr val="898989"/>
                </a:solidFill>
                <a:latin typeface="Arial"/>
                <a:ea typeface="Arial"/>
                <a:cs typeface="Arial"/>
                <a:sym typeface="Arial"/>
              </a:defRPr>
            </a:lvl5pPr>
            <a:lvl6pPr marL="0" lvl="5" indent="0" algn="r">
              <a:spcBef>
                <a:spcPts val="0"/>
              </a:spcBef>
              <a:spcAft>
                <a:spcPts val="0"/>
              </a:spcAft>
              <a:buNone/>
              <a:defRPr sz="750" b="1">
                <a:solidFill>
                  <a:srgbClr val="898989"/>
                </a:solidFill>
                <a:latin typeface="Arial"/>
                <a:ea typeface="Arial"/>
                <a:cs typeface="Arial"/>
                <a:sym typeface="Arial"/>
              </a:defRPr>
            </a:lvl6pPr>
            <a:lvl7pPr marL="0" lvl="6" indent="0" algn="r">
              <a:spcBef>
                <a:spcPts val="0"/>
              </a:spcBef>
              <a:spcAft>
                <a:spcPts val="0"/>
              </a:spcAft>
              <a:buNone/>
              <a:defRPr sz="750" b="1">
                <a:solidFill>
                  <a:srgbClr val="898989"/>
                </a:solidFill>
                <a:latin typeface="Arial"/>
                <a:ea typeface="Arial"/>
                <a:cs typeface="Arial"/>
                <a:sym typeface="Arial"/>
              </a:defRPr>
            </a:lvl7pPr>
            <a:lvl8pPr marL="0" lvl="7" indent="0" algn="r">
              <a:spcBef>
                <a:spcPts val="0"/>
              </a:spcBef>
              <a:spcAft>
                <a:spcPts val="0"/>
              </a:spcAft>
              <a:buNone/>
              <a:defRPr sz="750" b="1">
                <a:solidFill>
                  <a:srgbClr val="898989"/>
                </a:solidFill>
                <a:latin typeface="Arial"/>
                <a:ea typeface="Arial"/>
                <a:cs typeface="Arial"/>
                <a:sym typeface="Arial"/>
              </a:defRPr>
            </a:lvl8pPr>
            <a:lvl9pPr marL="0" lvl="8" indent="0" algn="r">
              <a:spcBef>
                <a:spcPts val="0"/>
              </a:spcBef>
              <a:spcAft>
                <a:spcPts val="0"/>
              </a:spcAft>
              <a:buNone/>
              <a:defRPr sz="750" b="1">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0" name="Google Shape;180;p53"/>
          <p:cNvSpPr>
            <a:spLocks noGrp="1"/>
          </p:cNvSpPr>
          <p:nvPr>
            <p:ph type="pic" idx="2"/>
          </p:nvPr>
        </p:nvSpPr>
        <p:spPr>
          <a:xfrm>
            <a:off x="406400" y="942975"/>
            <a:ext cx="11176000" cy="4761228"/>
          </a:xfrm>
          <a:prstGeom prst="rect">
            <a:avLst/>
          </a:prstGeom>
          <a:noFill/>
          <a:ln>
            <a:noFill/>
          </a:ln>
        </p:spPr>
      </p:sp>
    </p:spTree>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2 Sections">
  <p:cSld name="Title - 2 Sections">
    <p:spTree>
      <p:nvGrpSpPr>
        <p:cNvPr id="1" name="Shape 181"/>
        <p:cNvGrpSpPr/>
        <p:nvPr/>
      </p:nvGrpSpPr>
      <p:grpSpPr>
        <a:xfrm>
          <a:off x="0" y="0"/>
          <a:ext cx="0" cy="0"/>
          <a:chOff x="0" y="0"/>
          <a:chExt cx="0" cy="0"/>
        </a:xfrm>
      </p:grpSpPr>
      <p:sp>
        <p:nvSpPr>
          <p:cNvPr id="182" name="Google Shape;182;p54"/>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54"/>
          <p:cNvSpPr txBox="1">
            <a:spLocks noGrp="1"/>
          </p:cNvSpPr>
          <p:nvPr>
            <p:ph type="body" idx="1"/>
          </p:nvPr>
        </p:nvSpPr>
        <p:spPr>
          <a:xfrm>
            <a:off x="4064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4" name="Google Shape;184;p54"/>
          <p:cNvSpPr txBox="1">
            <a:spLocks noGrp="1"/>
          </p:cNvSpPr>
          <p:nvPr>
            <p:ph type="body" idx="2"/>
          </p:nvPr>
        </p:nvSpPr>
        <p:spPr>
          <a:xfrm>
            <a:off x="60960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5" name="Google Shape;185;p54"/>
          <p:cNvSpPr txBox="1">
            <a:spLocks noGrp="1"/>
          </p:cNvSpPr>
          <p:nvPr>
            <p:ph type="sldNum" idx="12"/>
          </p:nvPr>
        </p:nvSpPr>
        <p:spPr>
          <a:xfrm>
            <a:off x="11217522" y="-1985"/>
            <a:ext cx="9694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750" b="1">
                <a:solidFill>
                  <a:srgbClr val="898989"/>
                </a:solidFill>
                <a:latin typeface="Arial"/>
                <a:ea typeface="Arial"/>
                <a:cs typeface="Arial"/>
                <a:sym typeface="Arial"/>
              </a:defRPr>
            </a:lvl1pPr>
            <a:lvl2pPr marL="0" lvl="1" indent="0" algn="r">
              <a:spcBef>
                <a:spcPts val="0"/>
              </a:spcBef>
              <a:spcAft>
                <a:spcPts val="0"/>
              </a:spcAft>
              <a:buNone/>
              <a:defRPr sz="750" b="1">
                <a:solidFill>
                  <a:srgbClr val="898989"/>
                </a:solidFill>
                <a:latin typeface="Arial"/>
                <a:ea typeface="Arial"/>
                <a:cs typeface="Arial"/>
                <a:sym typeface="Arial"/>
              </a:defRPr>
            </a:lvl2pPr>
            <a:lvl3pPr marL="0" lvl="2" indent="0" algn="r">
              <a:spcBef>
                <a:spcPts val="0"/>
              </a:spcBef>
              <a:spcAft>
                <a:spcPts val="0"/>
              </a:spcAft>
              <a:buNone/>
              <a:defRPr sz="750" b="1">
                <a:solidFill>
                  <a:srgbClr val="898989"/>
                </a:solidFill>
                <a:latin typeface="Arial"/>
                <a:ea typeface="Arial"/>
                <a:cs typeface="Arial"/>
                <a:sym typeface="Arial"/>
              </a:defRPr>
            </a:lvl3pPr>
            <a:lvl4pPr marL="0" lvl="3" indent="0" algn="r">
              <a:spcBef>
                <a:spcPts val="0"/>
              </a:spcBef>
              <a:spcAft>
                <a:spcPts val="0"/>
              </a:spcAft>
              <a:buNone/>
              <a:defRPr sz="750" b="1">
                <a:solidFill>
                  <a:srgbClr val="898989"/>
                </a:solidFill>
                <a:latin typeface="Arial"/>
                <a:ea typeface="Arial"/>
                <a:cs typeface="Arial"/>
                <a:sym typeface="Arial"/>
              </a:defRPr>
            </a:lvl4pPr>
            <a:lvl5pPr marL="0" lvl="4" indent="0" algn="r">
              <a:spcBef>
                <a:spcPts val="0"/>
              </a:spcBef>
              <a:spcAft>
                <a:spcPts val="0"/>
              </a:spcAft>
              <a:buNone/>
              <a:defRPr sz="750" b="1">
                <a:solidFill>
                  <a:srgbClr val="898989"/>
                </a:solidFill>
                <a:latin typeface="Arial"/>
                <a:ea typeface="Arial"/>
                <a:cs typeface="Arial"/>
                <a:sym typeface="Arial"/>
              </a:defRPr>
            </a:lvl5pPr>
            <a:lvl6pPr marL="0" lvl="5" indent="0" algn="r">
              <a:spcBef>
                <a:spcPts val="0"/>
              </a:spcBef>
              <a:spcAft>
                <a:spcPts val="0"/>
              </a:spcAft>
              <a:buNone/>
              <a:defRPr sz="750" b="1">
                <a:solidFill>
                  <a:srgbClr val="898989"/>
                </a:solidFill>
                <a:latin typeface="Arial"/>
                <a:ea typeface="Arial"/>
                <a:cs typeface="Arial"/>
                <a:sym typeface="Arial"/>
              </a:defRPr>
            </a:lvl6pPr>
            <a:lvl7pPr marL="0" lvl="6" indent="0" algn="r">
              <a:spcBef>
                <a:spcPts val="0"/>
              </a:spcBef>
              <a:spcAft>
                <a:spcPts val="0"/>
              </a:spcAft>
              <a:buNone/>
              <a:defRPr sz="750" b="1">
                <a:solidFill>
                  <a:srgbClr val="898989"/>
                </a:solidFill>
                <a:latin typeface="Arial"/>
                <a:ea typeface="Arial"/>
                <a:cs typeface="Arial"/>
                <a:sym typeface="Arial"/>
              </a:defRPr>
            </a:lvl7pPr>
            <a:lvl8pPr marL="0" lvl="7" indent="0" algn="r">
              <a:spcBef>
                <a:spcPts val="0"/>
              </a:spcBef>
              <a:spcAft>
                <a:spcPts val="0"/>
              </a:spcAft>
              <a:buNone/>
              <a:defRPr sz="750" b="1">
                <a:solidFill>
                  <a:srgbClr val="898989"/>
                </a:solidFill>
                <a:latin typeface="Arial"/>
                <a:ea typeface="Arial"/>
                <a:cs typeface="Arial"/>
                <a:sym typeface="Arial"/>
              </a:defRPr>
            </a:lvl8pPr>
            <a:lvl9pPr marL="0" lvl="8" indent="0" algn="r">
              <a:spcBef>
                <a:spcPts val="0"/>
              </a:spcBef>
              <a:spcAft>
                <a:spcPts val="0"/>
              </a:spcAft>
              <a:buNone/>
              <a:defRPr sz="750" b="1">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Sub-Head 2 Sections">
  <p:cSld name="Title - Sub-Head 2 Sections">
    <p:spTree>
      <p:nvGrpSpPr>
        <p:cNvPr id="1" name="Shape 186"/>
        <p:cNvGrpSpPr/>
        <p:nvPr/>
      </p:nvGrpSpPr>
      <p:grpSpPr>
        <a:xfrm>
          <a:off x="0" y="0"/>
          <a:ext cx="0" cy="0"/>
          <a:chOff x="0" y="0"/>
          <a:chExt cx="0" cy="0"/>
        </a:xfrm>
      </p:grpSpPr>
      <p:sp>
        <p:nvSpPr>
          <p:cNvPr id="187" name="Google Shape;187;p55"/>
          <p:cNvSpPr txBox="1">
            <a:spLocks noGrp="1"/>
          </p:cNvSpPr>
          <p:nvPr>
            <p:ph type="title"/>
          </p:nvPr>
        </p:nvSpPr>
        <p:spPr>
          <a:xfrm>
            <a:off x="406400" y="274642"/>
            <a:ext cx="11176000" cy="8016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55"/>
          <p:cNvSpPr txBox="1">
            <a:spLocks noGrp="1"/>
          </p:cNvSpPr>
          <p:nvPr>
            <p:ph type="body" idx="1"/>
          </p:nvPr>
        </p:nvSpPr>
        <p:spPr>
          <a:xfrm>
            <a:off x="6096000" y="1230511"/>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55"/>
          <p:cNvSpPr txBox="1">
            <a:spLocks noGrp="1"/>
          </p:cNvSpPr>
          <p:nvPr>
            <p:ph type="body" idx="2"/>
          </p:nvPr>
        </p:nvSpPr>
        <p:spPr>
          <a:xfrm>
            <a:off x="406400" y="1230516"/>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0" name="Google Shape;190;p55"/>
          <p:cNvSpPr txBox="1">
            <a:spLocks noGrp="1"/>
          </p:cNvSpPr>
          <p:nvPr>
            <p:ph type="body" idx="3"/>
          </p:nvPr>
        </p:nvSpPr>
        <p:spPr>
          <a:xfrm>
            <a:off x="4064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 name="Google Shape;191;p55"/>
          <p:cNvSpPr txBox="1">
            <a:spLocks noGrp="1"/>
          </p:cNvSpPr>
          <p:nvPr>
            <p:ph type="body" idx="4"/>
          </p:nvPr>
        </p:nvSpPr>
        <p:spPr>
          <a:xfrm>
            <a:off x="60960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2" name="Google Shape;192;p55"/>
          <p:cNvSpPr txBox="1">
            <a:spLocks noGrp="1"/>
          </p:cNvSpPr>
          <p:nvPr>
            <p:ph type="sldNum" idx="12"/>
          </p:nvPr>
        </p:nvSpPr>
        <p:spPr>
          <a:xfrm>
            <a:off x="11217522" y="-1985"/>
            <a:ext cx="9694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750" b="1">
                <a:solidFill>
                  <a:srgbClr val="898989"/>
                </a:solidFill>
                <a:latin typeface="Arial"/>
                <a:ea typeface="Arial"/>
                <a:cs typeface="Arial"/>
                <a:sym typeface="Arial"/>
              </a:defRPr>
            </a:lvl1pPr>
            <a:lvl2pPr marL="0" lvl="1" indent="0" algn="r">
              <a:spcBef>
                <a:spcPts val="0"/>
              </a:spcBef>
              <a:spcAft>
                <a:spcPts val="0"/>
              </a:spcAft>
              <a:buNone/>
              <a:defRPr sz="750" b="1">
                <a:solidFill>
                  <a:srgbClr val="898989"/>
                </a:solidFill>
                <a:latin typeface="Arial"/>
                <a:ea typeface="Arial"/>
                <a:cs typeface="Arial"/>
                <a:sym typeface="Arial"/>
              </a:defRPr>
            </a:lvl2pPr>
            <a:lvl3pPr marL="0" lvl="2" indent="0" algn="r">
              <a:spcBef>
                <a:spcPts val="0"/>
              </a:spcBef>
              <a:spcAft>
                <a:spcPts val="0"/>
              </a:spcAft>
              <a:buNone/>
              <a:defRPr sz="750" b="1">
                <a:solidFill>
                  <a:srgbClr val="898989"/>
                </a:solidFill>
                <a:latin typeface="Arial"/>
                <a:ea typeface="Arial"/>
                <a:cs typeface="Arial"/>
                <a:sym typeface="Arial"/>
              </a:defRPr>
            </a:lvl3pPr>
            <a:lvl4pPr marL="0" lvl="3" indent="0" algn="r">
              <a:spcBef>
                <a:spcPts val="0"/>
              </a:spcBef>
              <a:spcAft>
                <a:spcPts val="0"/>
              </a:spcAft>
              <a:buNone/>
              <a:defRPr sz="750" b="1">
                <a:solidFill>
                  <a:srgbClr val="898989"/>
                </a:solidFill>
                <a:latin typeface="Arial"/>
                <a:ea typeface="Arial"/>
                <a:cs typeface="Arial"/>
                <a:sym typeface="Arial"/>
              </a:defRPr>
            </a:lvl4pPr>
            <a:lvl5pPr marL="0" lvl="4" indent="0" algn="r">
              <a:spcBef>
                <a:spcPts val="0"/>
              </a:spcBef>
              <a:spcAft>
                <a:spcPts val="0"/>
              </a:spcAft>
              <a:buNone/>
              <a:defRPr sz="750" b="1">
                <a:solidFill>
                  <a:srgbClr val="898989"/>
                </a:solidFill>
                <a:latin typeface="Arial"/>
                <a:ea typeface="Arial"/>
                <a:cs typeface="Arial"/>
                <a:sym typeface="Arial"/>
              </a:defRPr>
            </a:lvl5pPr>
            <a:lvl6pPr marL="0" lvl="5" indent="0" algn="r">
              <a:spcBef>
                <a:spcPts val="0"/>
              </a:spcBef>
              <a:spcAft>
                <a:spcPts val="0"/>
              </a:spcAft>
              <a:buNone/>
              <a:defRPr sz="750" b="1">
                <a:solidFill>
                  <a:srgbClr val="898989"/>
                </a:solidFill>
                <a:latin typeface="Arial"/>
                <a:ea typeface="Arial"/>
                <a:cs typeface="Arial"/>
                <a:sym typeface="Arial"/>
              </a:defRPr>
            </a:lvl6pPr>
            <a:lvl7pPr marL="0" lvl="6" indent="0" algn="r">
              <a:spcBef>
                <a:spcPts val="0"/>
              </a:spcBef>
              <a:spcAft>
                <a:spcPts val="0"/>
              </a:spcAft>
              <a:buNone/>
              <a:defRPr sz="750" b="1">
                <a:solidFill>
                  <a:srgbClr val="898989"/>
                </a:solidFill>
                <a:latin typeface="Arial"/>
                <a:ea typeface="Arial"/>
                <a:cs typeface="Arial"/>
                <a:sym typeface="Arial"/>
              </a:defRPr>
            </a:lvl7pPr>
            <a:lvl8pPr marL="0" lvl="7" indent="0" algn="r">
              <a:spcBef>
                <a:spcPts val="0"/>
              </a:spcBef>
              <a:spcAft>
                <a:spcPts val="0"/>
              </a:spcAft>
              <a:buNone/>
              <a:defRPr sz="750" b="1">
                <a:solidFill>
                  <a:srgbClr val="898989"/>
                </a:solidFill>
                <a:latin typeface="Arial"/>
                <a:ea typeface="Arial"/>
                <a:cs typeface="Arial"/>
                <a:sym typeface="Arial"/>
              </a:defRPr>
            </a:lvl8pPr>
            <a:lvl9pPr marL="0" lvl="8" indent="0" algn="r">
              <a:spcBef>
                <a:spcPts val="0"/>
              </a:spcBef>
              <a:spcAft>
                <a:spcPts val="0"/>
              </a:spcAft>
              <a:buNone/>
              <a:defRPr sz="750" b="1">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2 Odd Sections">
  <p:cSld name="Title - 2 Odd Sections">
    <p:spTree>
      <p:nvGrpSpPr>
        <p:cNvPr id="1" name="Shape 193"/>
        <p:cNvGrpSpPr/>
        <p:nvPr/>
      </p:nvGrpSpPr>
      <p:grpSpPr>
        <a:xfrm>
          <a:off x="0" y="0"/>
          <a:ext cx="0" cy="0"/>
          <a:chOff x="0" y="0"/>
          <a:chExt cx="0" cy="0"/>
        </a:xfrm>
      </p:grpSpPr>
      <p:sp>
        <p:nvSpPr>
          <p:cNvPr id="194" name="Google Shape;194;p56"/>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56"/>
          <p:cNvSpPr txBox="1">
            <a:spLocks noGrp="1"/>
          </p:cNvSpPr>
          <p:nvPr>
            <p:ph type="body" idx="1"/>
          </p:nvPr>
        </p:nvSpPr>
        <p:spPr>
          <a:xfrm>
            <a:off x="406403" y="1225550"/>
            <a:ext cx="35941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6" name="Google Shape;196;p56"/>
          <p:cNvSpPr txBox="1">
            <a:spLocks noGrp="1"/>
          </p:cNvSpPr>
          <p:nvPr>
            <p:ph type="body" idx="2"/>
          </p:nvPr>
        </p:nvSpPr>
        <p:spPr>
          <a:xfrm>
            <a:off x="4127503" y="1225550"/>
            <a:ext cx="74549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7" name="Google Shape;197;p56"/>
          <p:cNvSpPr txBox="1">
            <a:spLocks noGrp="1"/>
          </p:cNvSpPr>
          <p:nvPr>
            <p:ph type="sldNum" idx="12"/>
          </p:nvPr>
        </p:nvSpPr>
        <p:spPr>
          <a:xfrm>
            <a:off x="11217522" y="-1985"/>
            <a:ext cx="9694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750" b="1">
                <a:solidFill>
                  <a:srgbClr val="898989"/>
                </a:solidFill>
                <a:latin typeface="Arial"/>
                <a:ea typeface="Arial"/>
                <a:cs typeface="Arial"/>
                <a:sym typeface="Arial"/>
              </a:defRPr>
            </a:lvl1pPr>
            <a:lvl2pPr marL="0" lvl="1" indent="0" algn="r">
              <a:spcBef>
                <a:spcPts val="0"/>
              </a:spcBef>
              <a:spcAft>
                <a:spcPts val="0"/>
              </a:spcAft>
              <a:buNone/>
              <a:defRPr sz="750" b="1">
                <a:solidFill>
                  <a:srgbClr val="898989"/>
                </a:solidFill>
                <a:latin typeface="Arial"/>
                <a:ea typeface="Arial"/>
                <a:cs typeface="Arial"/>
                <a:sym typeface="Arial"/>
              </a:defRPr>
            </a:lvl2pPr>
            <a:lvl3pPr marL="0" lvl="2" indent="0" algn="r">
              <a:spcBef>
                <a:spcPts val="0"/>
              </a:spcBef>
              <a:spcAft>
                <a:spcPts val="0"/>
              </a:spcAft>
              <a:buNone/>
              <a:defRPr sz="750" b="1">
                <a:solidFill>
                  <a:srgbClr val="898989"/>
                </a:solidFill>
                <a:latin typeface="Arial"/>
                <a:ea typeface="Arial"/>
                <a:cs typeface="Arial"/>
                <a:sym typeface="Arial"/>
              </a:defRPr>
            </a:lvl3pPr>
            <a:lvl4pPr marL="0" lvl="3" indent="0" algn="r">
              <a:spcBef>
                <a:spcPts val="0"/>
              </a:spcBef>
              <a:spcAft>
                <a:spcPts val="0"/>
              </a:spcAft>
              <a:buNone/>
              <a:defRPr sz="750" b="1">
                <a:solidFill>
                  <a:srgbClr val="898989"/>
                </a:solidFill>
                <a:latin typeface="Arial"/>
                <a:ea typeface="Arial"/>
                <a:cs typeface="Arial"/>
                <a:sym typeface="Arial"/>
              </a:defRPr>
            </a:lvl4pPr>
            <a:lvl5pPr marL="0" lvl="4" indent="0" algn="r">
              <a:spcBef>
                <a:spcPts val="0"/>
              </a:spcBef>
              <a:spcAft>
                <a:spcPts val="0"/>
              </a:spcAft>
              <a:buNone/>
              <a:defRPr sz="750" b="1">
                <a:solidFill>
                  <a:srgbClr val="898989"/>
                </a:solidFill>
                <a:latin typeface="Arial"/>
                <a:ea typeface="Arial"/>
                <a:cs typeface="Arial"/>
                <a:sym typeface="Arial"/>
              </a:defRPr>
            </a:lvl5pPr>
            <a:lvl6pPr marL="0" lvl="5" indent="0" algn="r">
              <a:spcBef>
                <a:spcPts val="0"/>
              </a:spcBef>
              <a:spcAft>
                <a:spcPts val="0"/>
              </a:spcAft>
              <a:buNone/>
              <a:defRPr sz="750" b="1">
                <a:solidFill>
                  <a:srgbClr val="898989"/>
                </a:solidFill>
                <a:latin typeface="Arial"/>
                <a:ea typeface="Arial"/>
                <a:cs typeface="Arial"/>
                <a:sym typeface="Arial"/>
              </a:defRPr>
            </a:lvl6pPr>
            <a:lvl7pPr marL="0" lvl="6" indent="0" algn="r">
              <a:spcBef>
                <a:spcPts val="0"/>
              </a:spcBef>
              <a:spcAft>
                <a:spcPts val="0"/>
              </a:spcAft>
              <a:buNone/>
              <a:defRPr sz="750" b="1">
                <a:solidFill>
                  <a:srgbClr val="898989"/>
                </a:solidFill>
                <a:latin typeface="Arial"/>
                <a:ea typeface="Arial"/>
                <a:cs typeface="Arial"/>
                <a:sym typeface="Arial"/>
              </a:defRPr>
            </a:lvl7pPr>
            <a:lvl8pPr marL="0" lvl="7" indent="0" algn="r">
              <a:spcBef>
                <a:spcPts val="0"/>
              </a:spcBef>
              <a:spcAft>
                <a:spcPts val="0"/>
              </a:spcAft>
              <a:buNone/>
              <a:defRPr sz="750" b="1">
                <a:solidFill>
                  <a:srgbClr val="898989"/>
                </a:solidFill>
                <a:latin typeface="Arial"/>
                <a:ea typeface="Arial"/>
                <a:cs typeface="Arial"/>
                <a:sym typeface="Arial"/>
              </a:defRPr>
            </a:lvl8pPr>
            <a:lvl9pPr marL="0" lvl="8" indent="0" algn="r">
              <a:spcBef>
                <a:spcPts val="0"/>
              </a:spcBef>
              <a:spcAft>
                <a:spcPts val="0"/>
              </a:spcAft>
              <a:buNone/>
              <a:defRPr sz="750" b="1">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Quad-Chart">
  <p:cSld name="Title - Quad-Chart">
    <p:spTree>
      <p:nvGrpSpPr>
        <p:cNvPr id="1" name="Shape 198"/>
        <p:cNvGrpSpPr/>
        <p:nvPr/>
      </p:nvGrpSpPr>
      <p:grpSpPr>
        <a:xfrm>
          <a:off x="0" y="0"/>
          <a:ext cx="0" cy="0"/>
          <a:chOff x="0" y="0"/>
          <a:chExt cx="0" cy="0"/>
        </a:xfrm>
      </p:grpSpPr>
      <p:sp>
        <p:nvSpPr>
          <p:cNvPr id="199" name="Google Shape;199;p57"/>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57"/>
          <p:cNvSpPr txBox="1">
            <a:spLocks noGrp="1"/>
          </p:cNvSpPr>
          <p:nvPr>
            <p:ph type="body" idx="1"/>
          </p:nvPr>
        </p:nvSpPr>
        <p:spPr>
          <a:xfrm>
            <a:off x="4064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1" name="Google Shape;201;p57"/>
          <p:cNvSpPr txBox="1">
            <a:spLocks noGrp="1"/>
          </p:cNvSpPr>
          <p:nvPr>
            <p:ph type="body" idx="2"/>
          </p:nvPr>
        </p:nvSpPr>
        <p:spPr>
          <a:xfrm>
            <a:off x="60960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2" name="Google Shape;202;p57"/>
          <p:cNvSpPr txBox="1">
            <a:spLocks noGrp="1"/>
          </p:cNvSpPr>
          <p:nvPr>
            <p:ph type="sldNum" idx="12"/>
          </p:nvPr>
        </p:nvSpPr>
        <p:spPr>
          <a:xfrm>
            <a:off x="11217522" y="-1985"/>
            <a:ext cx="9694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750" b="1">
                <a:solidFill>
                  <a:srgbClr val="898989"/>
                </a:solidFill>
                <a:latin typeface="Arial"/>
                <a:ea typeface="Arial"/>
                <a:cs typeface="Arial"/>
                <a:sym typeface="Arial"/>
              </a:defRPr>
            </a:lvl1pPr>
            <a:lvl2pPr marL="0" lvl="1" indent="0" algn="r">
              <a:spcBef>
                <a:spcPts val="0"/>
              </a:spcBef>
              <a:spcAft>
                <a:spcPts val="0"/>
              </a:spcAft>
              <a:buNone/>
              <a:defRPr sz="750" b="1">
                <a:solidFill>
                  <a:srgbClr val="898989"/>
                </a:solidFill>
                <a:latin typeface="Arial"/>
                <a:ea typeface="Arial"/>
                <a:cs typeface="Arial"/>
                <a:sym typeface="Arial"/>
              </a:defRPr>
            </a:lvl2pPr>
            <a:lvl3pPr marL="0" lvl="2" indent="0" algn="r">
              <a:spcBef>
                <a:spcPts val="0"/>
              </a:spcBef>
              <a:spcAft>
                <a:spcPts val="0"/>
              </a:spcAft>
              <a:buNone/>
              <a:defRPr sz="750" b="1">
                <a:solidFill>
                  <a:srgbClr val="898989"/>
                </a:solidFill>
                <a:latin typeface="Arial"/>
                <a:ea typeface="Arial"/>
                <a:cs typeface="Arial"/>
                <a:sym typeface="Arial"/>
              </a:defRPr>
            </a:lvl3pPr>
            <a:lvl4pPr marL="0" lvl="3" indent="0" algn="r">
              <a:spcBef>
                <a:spcPts val="0"/>
              </a:spcBef>
              <a:spcAft>
                <a:spcPts val="0"/>
              </a:spcAft>
              <a:buNone/>
              <a:defRPr sz="750" b="1">
                <a:solidFill>
                  <a:srgbClr val="898989"/>
                </a:solidFill>
                <a:latin typeface="Arial"/>
                <a:ea typeface="Arial"/>
                <a:cs typeface="Arial"/>
                <a:sym typeface="Arial"/>
              </a:defRPr>
            </a:lvl4pPr>
            <a:lvl5pPr marL="0" lvl="4" indent="0" algn="r">
              <a:spcBef>
                <a:spcPts val="0"/>
              </a:spcBef>
              <a:spcAft>
                <a:spcPts val="0"/>
              </a:spcAft>
              <a:buNone/>
              <a:defRPr sz="750" b="1">
                <a:solidFill>
                  <a:srgbClr val="898989"/>
                </a:solidFill>
                <a:latin typeface="Arial"/>
                <a:ea typeface="Arial"/>
                <a:cs typeface="Arial"/>
                <a:sym typeface="Arial"/>
              </a:defRPr>
            </a:lvl5pPr>
            <a:lvl6pPr marL="0" lvl="5" indent="0" algn="r">
              <a:spcBef>
                <a:spcPts val="0"/>
              </a:spcBef>
              <a:spcAft>
                <a:spcPts val="0"/>
              </a:spcAft>
              <a:buNone/>
              <a:defRPr sz="750" b="1">
                <a:solidFill>
                  <a:srgbClr val="898989"/>
                </a:solidFill>
                <a:latin typeface="Arial"/>
                <a:ea typeface="Arial"/>
                <a:cs typeface="Arial"/>
                <a:sym typeface="Arial"/>
              </a:defRPr>
            </a:lvl6pPr>
            <a:lvl7pPr marL="0" lvl="6" indent="0" algn="r">
              <a:spcBef>
                <a:spcPts val="0"/>
              </a:spcBef>
              <a:spcAft>
                <a:spcPts val="0"/>
              </a:spcAft>
              <a:buNone/>
              <a:defRPr sz="750" b="1">
                <a:solidFill>
                  <a:srgbClr val="898989"/>
                </a:solidFill>
                <a:latin typeface="Arial"/>
                <a:ea typeface="Arial"/>
                <a:cs typeface="Arial"/>
                <a:sym typeface="Arial"/>
              </a:defRPr>
            </a:lvl7pPr>
            <a:lvl8pPr marL="0" lvl="7" indent="0" algn="r">
              <a:spcBef>
                <a:spcPts val="0"/>
              </a:spcBef>
              <a:spcAft>
                <a:spcPts val="0"/>
              </a:spcAft>
              <a:buNone/>
              <a:defRPr sz="750" b="1">
                <a:solidFill>
                  <a:srgbClr val="898989"/>
                </a:solidFill>
                <a:latin typeface="Arial"/>
                <a:ea typeface="Arial"/>
                <a:cs typeface="Arial"/>
                <a:sym typeface="Arial"/>
              </a:defRPr>
            </a:lvl8pPr>
            <a:lvl9pPr marL="0" lvl="8" indent="0" algn="r">
              <a:spcBef>
                <a:spcPts val="0"/>
              </a:spcBef>
              <a:spcAft>
                <a:spcPts val="0"/>
              </a:spcAft>
              <a:buNone/>
              <a:defRPr sz="750" b="1">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3" name="Google Shape;203;p57"/>
          <p:cNvSpPr txBox="1">
            <a:spLocks noGrp="1"/>
          </p:cNvSpPr>
          <p:nvPr>
            <p:ph type="body" idx="3"/>
          </p:nvPr>
        </p:nvSpPr>
        <p:spPr>
          <a:xfrm>
            <a:off x="4064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4" name="Google Shape;204;p57"/>
          <p:cNvSpPr txBox="1">
            <a:spLocks noGrp="1"/>
          </p:cNvSpPr>
          <p:nvPr>
            <p:ph type="body" idx="4"/>
          </p:nvPr>
        </p:nvSpPr>
        <p:spPr>
          <a:xfrm>
            <a:off x="60960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05" name="Google Shape;205;p57"/>
          <p:cNvCxnSpPr/>
          <p:nvPr/>
        </p:nvCxnSpPr>
        <p:spPr>
          <a:xfrm>
            <a:off x="406400" y="3549650"/>
            <a:ext cx="11176000" cy="0"/>
          </a:xfrm>
          <a:prstGeom prst="straightConnector1">
            <a:avLst/>
          </a:prstGeom>
          <a:noFill/>
          <a:ln w="9525" cap="flat" cmpd="sng">
            <a:solidFill>
              <a:schemeClr val="accent6"/>
            </a:solidFill>
            <a:prstDash val="solid"/>
            <a:round/>
            <a:headEnd type="none" w="sm" len="sm"/>
            <a:tailEnd type="none" w="sm" len="sm"/>
          </a:ln>
        </p:spPr>
      </p:cxnSp>
      <p:cxnSp>
        <p:nvCxnSpPr>
          <p:cNvPr id="206" name="Google Shape;206;p57"/>
          <p:cNvCxnSpPr/>
          <p:nvPr/>
        </p:nvCxnSpPr>
        <p:spPr>
          <a:xfrm>
            <a:off x="5990527" y="1225554"/>
            <a:ext cx="0" cy="4657725"/>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hort Title - Sub-Head 2 Sections">
  <p:cSld name="Short Title - Sub-Head 2 Sections">
    <p:spTree>
      <p:nvGrpSpPr>
        <p:cNvPr id="1" name="Shape 207"/>
        <p:cNvGrpSpPr/>
        <p:nvPr/>
      </p:nvGrpSpPr>
      <p:grpSpPr>
        <a:xfrm>
          <a:off x="0" y="0"/>
          <a:ext cx="0" cy="0"/>
          <a:chOff x="0" y="0"/>
          <a:chExt cx="0" cy="0"/>
        </a:xfrm>
      </p:grpSpPr>
      <p:sp>
        <p:nvSpPr>
          <p:cNvPr id="208" name="Google Shape;208;p58"/>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58"/>
          <p:cNvSpPr txBox="1">
            <a:spLocks noGrp="1"/>
          </p:cNvSpPr>
          <p:nvPr>
            <p:ph type="sldNum" idx="12"/>
          </p:nvPr>
        </p:nvSpPr>
        <p:spPr>
          <a:xfrm>
            <a:off x="11217522" y="-1985"/>
            <a:ext cx="9694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750" b="1">
                <a:solidFill>
                  <a:srgbClr val="898989"/>
                </a:solidFill>
                <a:latin typeface="Arial"/>
                <a:ea typeface="Arial"/>
                <a:cs typeface="Arial"/>
                <a:sym typeface="Arial"/>
              </a:defRPr>
            </a:lvl1pPr>
            <a:lvl2pPr marL="0" lvl="1" indent="0" algn="r">
              <a:spcBef>
                <a:spcPts val="0"/>
              </a:spcBef>
              <a:spcAft>
                <a:spcPts val="0"/>
              </a:spcAft>
              <a:buNone/>
              <a:defRPr sz="750" b="1">
                <a:solidFill>
                  <a:srgbClr val="898989"/>
                </a:solidFill>
                <a:latin typeface="Arial"/>
                <a:ea typeface="Arial"/>
                <a:cs typeface="Arial"/>
                <a:sym typeface="Arial"/>
              </a:defRPr>
            </a:lvl2pPr>
            <a:lvl3pPr marL="0" lvl="2" indent="0" algn="r">
              <a:spcBef>
                <a:spcPts val="0"/>
              </a:spcBef>
              <a:spcAft>
                <a:spcPts val="0"/>
              </a:spcAft>
              <a:buNone/>
              <a:defRPr sz="750" b="1">
                <a:solidFill>
                  <a:srgbClr val="898989"/>
                </a:solidFill>
                <a:latin typeface="Arial"/>
                <a:ea typeface="Arial"/>
                <a:cs typeface="Arial"/>
                <a:sym typeface="Arial"/>
              </a:defRPr>
            </a:lvl3pPr>
            <a:lvl4pPr marL="0" lvl="3" indent="0" algn="r">
              <a:spcBef>
                <a:spcPts val="0"/>
              </a:spcBef>
              <a:spcAft>
                <a:spcPts val="0"/>
              </a:spcAft>
              <a:buNone/>
              <a:defRPr sz="750" b="1">
                <a:solidFill>
                  <a:srgbClr val="898989"/>
                </a:solidFill>
                <a:latin typeface="Arial"/>
                <a:ea typeface="Arial"/>
                <a:cs typeface="Arial"/>
                <a:sym typeface="Arial"/>
              </a:defRPr>
            </a:lvl4pPr>
            <a:lvl5pPr marL="0" lvl="4" indent="0" algn="r">
              <a:spcBef>
                <a:spcPts val="0"/>
              </a:spcBef>
              <a:spcAft>
                <a:spcPts val="0"/>
              </a:spcAft>
              <a:buNone/>
              <a:defRPr sz="750" b="1">
                <a:solidFill>
                  <a:srgbClr val="898989"/>
                </a:solidFill>
                <a:latin typeface="Arial"/>
                <a:ea typeface="Arial"/>
                <a:cs typeface="Arial"/>
                <a:sym typeface="Arial"/>
              </a:defRPr>
            </a:lvl5pPr>
            <a:lvl6pPr marL="0" lvl="5" indent="0" algn="r">
              <a:spcBef>
                <a:spcPts val="0"/>
              </a:spcBef>
              <a:spcAft>
                <a:spcPts val="0"/>
              </a:spcAft>
              <a:buNone/>
              <a:defRPr sz="750" b="1">
                <a:solidFill>
                  <a:srgbClr val="898989"/>
                </a:solidFill>
                <a:latin typeface="Arial"/>
                <a:ea typeface="Arial"/>
                <a:cs typeface="Arial"/>
                <a:sym typeface="Arial"/>
              </a:defRPr>
            </a:lvl6pPr>
            <a:lvl7pPr marL="0" lvl="6" indent="0" algn="r">
              <a:spcBef>
                <a:spcPts val="0"/>
              </a:spcBef>
              <a:spcAft>
                <a:spcPts val="0"/>
              </a:spcAft>
              <a:buNone/>
              <a:defRPr sz="750" b="1">
                <a:solidFill>
                  <a:srgbClr val="898989"/>
                </a:solidFill>
                <a:latin typeface="Arial"/>
                <a:ea typeface="Arial"/>
                <a:cs typeface="Arial"/>
                <a:sym typeface="Arial"/>
              </a:defRPr>
            </a:lvl7pPr>
            <a:lvl8pPr marL="0" lvl="7" indent="0" algn="r">
              <a:spcBef>
                <a:spcPts val="0"/>
              </a:spcBef>
              <a:spcAft>
                <a:spcPts val="0"/>
              </a:spcAft>
              <a:buNone/>
              <a:defRPr sz="750" b="1">
                <a:solidFill>
                  <a:srgbClr val="898989"/>
                </a:solidFill>
                <a:latin typeface="Arial"/>
                <a:ea typeface="Arial"/>
                <a:cs typeface="Arial"/>
                <a:sym typeface="Arial"/>
              </a:defRPr>
            </a:lvl8pPr>
            <a:lvl9pPr marL="0" lvl="8" indent="0" algn="r">
              <a:spcBef>
                <a:spcPts val="0"/>
              </a:spcBef>
              <a:spcAft>
                <a:spcPts val="0"/>
              </a:spcAft>
              <a:buNone/>
              <a:defRPr sz="750" b="1">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0" name="Google Shape;210;p58"/>
          <p:cNvSpPr txBox="1">
            <a:spLocks noGrp="1"/>
          </p:cNvSpPr>
          <p:nvPr>
            <p:ph type="body" idx="1"/>
          </p:nvPr>
        </p:nvSpPr>
        <p:spPr>
          <a:xfrm>
            <a:off x="6096000" y="942975"/>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1" name="Google Shape;211;p58"/>
          <p:cNvSpPr txBox="1">
            <a:spLocks noGrp="1"/>
          </p:cNvSpPr>
          <p:nvPr>
            <p:ph type="body" idx="2"/>
          </p:nvPr>
        </p:nvSpPr>
        <p:spPr>
          <a:xfrm>
            <a:off x="406400" y="942980"/>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 name="Google Shape;212;p58"/>
          <p:cNvSpPr txBox="1">
            <a:spLocks noGrp="1"/>
          </p:cNvSpPr>
          <p:nvPr>
            <p:ph type="body" idx="3"/>
          </p:nvPr>
        </p:nvSpPr>
        <p:spPr>
          <a:xfrm>
            <a:off x="406400" y="1693664"/>
            <a:ext cx="5486400" cy="4230886"/>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58"/>
          <p:cNvSpPr txBox="1">
            <a:spLocks noGrp="1"/>
          </p:cNvSpPr>
          <p:nvPr>
            <p:ph type="body" idx="4"/>
          </p:nvPr>
        </p:nvSpPr>
        <p:spPr>
          <a:xfrm>
            <a:off x="6096000" y="1693664"/>
            <a:ext cx="5486400" cy="4230886"/>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Picture with Caption">
  <p:cSld name="Title and Picture with Caption">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406400" y="274638"/>
            <a:ext cx="11176000" cy="5381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body" idx="1"/>
          </p:nvPr>
        </p:nvSpPr>
        <p:spPr>
          <a:xfrm>
            <a:off x="406403" y="5834379"/>
            <a:ext cx="8470900" cy="328296"/>
          </a:xfrm>
          <a:prstGeom prst="rect">
            <a:avLst/>
          </a:prstGeom>
          <a:noFill/>
          <a:ln>
            <a:noFill/>
          </a:ln>
        </p:spPr>
        <p:txBody>
          <a:bodyPr spcFirstLastPara="1" wrap="square" lIns="91425" tIns="0" rIns="91425" bIns="45700" anchor="t" anchorCtr="0">
            <a:noAutofit/>
          </a:bodyPr>
          <a:lstStyle>
            <a:lvl1pPr marL="457200" lvl="0" indent="-228600" algn="l">
              <a:spcBef>
                <a:spcPts val="225"/>
              </a:spcBef>
              <a:spcAft>
                <a:spcPts val="0"/>
              </a:spcAft>
              <a:buSzPts val="1200"/>
              <a:buNone/>
              <a:defRPr sz="1200">
                <a:solidFill>
                  <a:srgbClr val="3F3F3F"/>
                </a:solidFill>
              </a:defRPr>
            </a:lvl1pPr>
            <a:lvl2pPr marL="914400" lvl="1" indent="-342900" algn="l">
              <a:spcBef>
                <a:spcPts val="225"/>
              </a:spcBef>
              <a:spcAft>
                <a:spcPts val="0"/>
              </a:spcAft>
              <a:buSzPts val="1800"/>
              <a:buChar char="•"/>
              <a:defRPr sz="1800">
                <a:solidFill>
                  <a:srgbClr val="83847A"/>
                </a:solidFill>
              </a:defRPr>
            </a:lvl2pPr>
            <a:lvl3pPr marL="1371600" lvl="2" indent="-295275" algn="l">
              <a:spcBef>
                <a:spcPts val="225"/>
              </a:spcBef>
              <a:spcAft>
                <a:spcPts val="0"/>
              </a:spcAft>
              <a:buSzPts val="1050"/>
              <a:buChar char="►"/>
              <a:defRPr sz="1500">
                <a:solidFill>
                  <a:srgbClr val="83847A"/>
                </a:solidFill>
              </a:defRPr>
            </a:lvl3pPr>
            <a:lvl4pPr marL="1828800" lvl="3" indent="-323850" algn="l">
              <a:spcBef>
                <a:spcPts val="225"/>
              </a:spcBef>
              <a:spcAft>
                <a:spcPts val="0"/>
              </a:spcAft>
              <a:buClr>
                <a:srgbClr val="83847A"/>
              </a:buClr>
              <a:buSzPts val="1500"/>
              <a:buChar char="–"/>
              <a:defRPr sz="1500">
                <a:solidFill>
                  <a:srgbClr val="83847A"/>
                </a:solidFill>
              </a:defRPr>
            </a:lvl4pPr>
            <a:lvl5pPr marL="2286000" lvl="4" indent="-323850" algn="l">
              <a:spcBef>
                <a:spcPts val="225"/>
              </a:spcBef>
              <a:spcAft>
                <a:spcPts val="0"/>
              </a:spcAft>
              <a:buClr>
                <a:srgbClr val="83847A"/>
              </a:buClr>
              <a:buSzPts val="1500"/>
              <a:buChar char="»"/>
              <a:defRPr sz="1500">
                <a:solidFill>
                  <a:srgbClr val="83847A"/>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33"/>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33"/>
          <p:cNvSpPr>
            <a:spLocks noGrp="1"/>
          </p:cNvSpPr>
          <p:nvPr>
            <p:ph type="pic" idx="2"/>
          </p:nvPr>
        </p:nvSpPr>
        <p:spPr>
          <a:xfrm>
            <a:off x="406400" y="942975"/>
            <a:ext cx="11176000" cy="4761228"/>
          </a:xfrm>
          <a:prstGeom prst="rect">
            <a:avLst/>
          </a:prstGeom>
          <a:noFill/>
          <a:ln>
            <a:noFill/>
          </a:ln>
        </p:spPr>
      </p:sp>
    </p:spTree>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Sections">
  <p:cSld name="Title - 2 Sections">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
          <p:cNvSpPr txBox="1">
            <a:spLocks noGrp="1"/>
          </p:cNvSpPr>
          <p:nvPr>
            <p:ph type="body" idx="1"/>
          </p:nvPr>
        </p:nvSpPr>
        <p:spPr>
          <a:xfrm>
            <a:off x="4064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34"/>
          <p:cNvSpPr txBox="1">
            <a:spLocks noGrp="1"/>
          </p:cNvSpPr>
          <p:nvPr>
            <p:ph type="body" idx="2"/>
          </p:nvPr>
        </p:nvSpPr>
        <p:spPr>
          <a:xfrm>
            <a:off x="6096000" y="1225550"/>
            <a:ext cx="5486400" cy="471805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34"/>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Quad-Chart">
  <p:cSld name="Title - Quad-Chart">
    <p:spTree>
      <p:nvGrpSpPr>
        <p:cNvPr id="1" name="Shape 52"/>
        <p:cNvGrpSpPr/>
        <p:nvPr/>
      </p:nvGrpSpPr>
      <p:grpSpPr>
        <a:xfrm>
          <a:off x="0" y="0"/>
          <a:ext cx="0" cy="0"/>
          <a:chOff x="0" y="0"/>
          <a:chExt cx="0" cy="0"/>
        </a:xfrm>
      </p:grpSpPr>
      <p:sp>
        <p:nvSpPr>
          <p:cNvPr id="53" name="Google Shape;53;p35"/>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5"/>
          <p:cNvSpPr txBox="1">
            <a:spLocks noGrp="1"/>
          </p:cNvSpPr>
          <p:nvPr>
            <p:ph type="body" idx="1"/>
          </p:nvPr>
        </p:nvSpPr>
        <p:spPr>
          <a:xfrm>
            <a:off x="4064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35"/>
          <p:cNvSpPr txBox="1">
            <a:spLocks noGrp="1"/>
          </p:cNvSpPr>
          <p:nvPr>
            <p:ph type="body" idx="2"/>
          </p:nvPr>
        </p:nvSpPr>
        <p:spPr>
          <a:xfrm>
            <a:off x="6096000" y="1225550"/>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35"/>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7" name="Google Shape;57;p35"/>
          <p:cNvSpPr txBox="1">
            <a:spLocks noGrp="1"/>
          </p:cNvSpPr>
          <p:nvPr>
            <p:ph type="body" idx="3"/>
          </p:nvPr>
        </p:nvSpPr>
        <p:spPr>
          <a:xfrm>
            <a:off x="4064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35"/>
          <p:cNvSpPr txBox="1">
            <a:spLocks noGrp="1"/>
          </p:cNvSpPr>
          <p:nvPr>
            <p:ph type="body" idx="4"/>
          </p:nvPr>
        </p:nvSpPr>
        <p:spPr>
          <a:xfrm>
            <a:off x="6096000" y="3597275"/>
            <a:ext cx="5486400" cy="2286000"/>
          </a:xfrm>
          <a:prstGeom prst="rect">
            <a:avLst/>
          </a:prstGeom>
          <a:noFill/>
          <a:ln>
            <a:noFill/>
          </a:ln>
        </p:spPr>
        <p:txBody>
          <a:bodyPr spcFirstLastPara="1" wrap="square" lIns="91425" tIns="4570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59" name="Google Shape;59;p35"/>
          <p:cNvCxnSpPr/>
          <p:nvPr/>
        </p:nvCxnSpPr>
        <p:spPr>
          <a:xfrm>
            <a:off x="406400" y="3549650"/>
            <a:ext cx="11176000" cy="0"/>
          </a:xfrm>
          <a:prstGeom prst="straightConnector1">
            <a:avLst/>
          </a:prstGeom>
          <a:noFill/>
          <a:ln w="9525" cap="flat" cmpd="sng">
            <a:solidFill>
              <a:schemeClr val="accent6"/>
            </a:solidFill>
            <a:prstDash val="solid"/>
            <a:round/>
            <a:headEnd type="none" w="sm" len="sm"/>
            <a:tailEnd type="none" w="sm" len="sm"/>
          </a:ln>
        </p:spPr>
      </p:cxnSp>
      <p:cxnSp>
        <p:nvCxnSpPr>
          <p:cNvPr id="60" name="Google Shape;60;p35"/>
          <p:cNvCxnSpPr/>
          <p:nvPr/>
        </p:nvCxnSpPr>
        <p:spPr>
          <a:xfrm>
            <a:off x="5990527" y="1225554"/>
            <a:ext cx="0" cy="4657725"/>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Sub-Head 2 Sections">
  <p:cSld name="Title - Sub-Head 2 Sections">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406400" y="274642"/>
            <a:ext cx="11176000" cy="8016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6"/>
          <p:cNvSpPr txBox="1">
            <a:spLocks noGrp="1"/>
          </p:cNvSpPr>
          <p:nvPr>
            <p:ph type="body" idx="1"/>
          </p:nvPr>
        </p:nvSpPr>
        <p:spPr>
          <a:xfrm>
            <a:off x="6096000" y="1230511"/>
            <a:ext cx="5486400" cy="663266"/>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36"/>
          <p:cNvSpPr txBox="1">
            <a:spLocks noGrp="1"/>
          </p:cNvSpPr>
          <p:nvPr>
            <p:ph type="body" idx="2"/>
          </p:nvPr>
        </p:nvSpPr>
        <p:spPr>
          <a:xfrm>
            <a:off x="406400" y="1230516"/>
            <a:ext cx="5486400" cy="666241"/>
          </a:xfrm>
          <a:prstGeom prst="rect">
            <a:avLst/>
          </a:prstGeom>
          <a:noFill/>
          <a:ln>
            <a:noFill/>
          </a:ln>
        </p:spPr>
        <p:txBody>
          <a:bodyPr spcFirstLastPara="1" wrap="square" lIns="91425" tIns="45700" rIns="91425" bIns="0" anchor="b" anchorCtr="0">
            <a:noAutofit/>
          </a:bodyPr>
          <a:lstStyle>
            <a:lvl1pPr marL="457200" lvl="0" indent="-314325" algn="l">
              <a:spcBef>
                <a:spcPts val="225"/>
              </a:spcBef>
              <a:spcAft>
                <a:spcPts val="0"/>
              </a:spcAft>
              <a:buSzPts val="1350"/>
              <a:buChar char="▪"/>
              <a:defRPr sz="1350">
                <a:solidFill>
                  <a:srgbClr val="3F3F3F"/>
                </a:solidFill>
              </a:defRPr>
            </a:lvl1pPr>
            <a:lvl2pPr marL="914400" lvl="1" indent="-342900" algn="l">
              <a:spcBef>
                <a:spcPts val="225"/>
              </a:spcBef>
              <a:spcAft>
                <a:spcPts val="0"/>
              </a:spcAft>
              <a:buSzPts val="1800"/>
              <a:buChar char="•"/>
              <a:defRPr/>
            </a:lvl2pPr>
            <a:lvl3pPr marL="1371600" lvl="2" indent="-308610" algn="l">
              <a:spcBef>
                <a:spcPts val="225"/>
              </a:spcBef>
              <a:spcAft>
                <a:spcPts val="0"/>
              </a:spcAft>
              <a:buSzPts val="1260"/>
              <a:buChar char="►"/>
              <a:defRPr/>
            </a:lvl3pPr>
            <a:lvl4pPr marL="1828800" lvl="3" indent="-342900" algn="l">
              <a:spcBef>
                <a:spcPts val="225"/>
              </a:spcBef>
              <a:spcAft>
                <a:spcPts val="0"/>
              </a:spcAft>
              <a:buClr>
                <a:srgbClr val="3F3F3F"/>
              </a:buClr>
              <a:buSzPts val="1800"/>
              <a:buChar char="–"/>
              <a:defRPr/>
            </a:lvl4pPr>
            <a:lvl5pPr marL="2286000" lvl="4" indent="-342900" algn="l">
              <a:spcBef>
                <a:spcPts val="225"/>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36"/>
          <p:cNvSpPr txBox="1">
            <a:spLocks noGrp="1"/>
          </p:cNvSpPr>
          <p:nvPr>
            <p:ph type="body" idx="3"/>
          </p:nvPr>
        </p:nvSpPr>
        <p:spPr>
          <a:xfrm>
            <a:off x="4064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36"/>
          <p:cNvSpPr txBox="1">
            <a:spLocks noGrp="1"/>
          </p:cNvSpPr>
          <p:nvPr>
            <p:ph type="body" idx="4"/>
          </p:nvPr>
        </p:nvSpPr>
        <p:spPr>
          <a:xfrm>
            <a:off x="6096000" y="1981200"/>
            <a:ext cx="5486400" cy="3962400"/>
          </a:xfrm>
          <a:prstGeom prst="rect">
            <a:avLst/>
          </a:prstGeom>
          <a:noFill/>
          <a:ln>
            <a:noFill/>
          </a:ln>
        </p:spPr>
        <p:txBody>
          <a:bodyPr spcFirstLastPara="1" wrap="square" lIns="91425" tIns="0" rIns="91425" bIns="45700" anchor="t" anchorCtr="0">
            <a:noAutofit/>
          </a:bodyPr>
          <a:lstStyle>
            <a:lvl1pPr marL="457200" lvl="0" indent="-304800" algn="l">
              <a:spcBef>
                <a:spcPts val="225"/>
              </a:spcBef>
              <a:spcAft>
                <a:spcPts val="0"/>
              </a:spcAft>
              <a:buSzPts val="1200"/>
              <a:buChar char="▪"/>
              <a:defRPr sz="1200">
                <a:solidFill>
                  <a:srgbClr val="3F3F3F"/>
                </a:solidFill>
              </a:defRPr>
            </a:lvl1pPr>
            <a:lvl2pPr marL="914400" lvl="1" indent="-304800" algn="l">
              <a:spcBef>
                <a:spcPts val="225"/>
              </a:spcBef>
              <a:spcAft>
                <a:spcPts val="0"/>
              </a:spcAft>
              <a:buSzPts val="1200"/>
              <a:buChar char="•"/>
              <a:defRPr sz="1200">
                <a:solidFill>
                  <a:srgbClr val="3F3F3F"/>
                </a:solidFill>
              </a:defRPr>
            </a:lvl2pPr>
            <a:lvl3pPr marL="1371600" lvl="2" indent="-281939" algn="l">
              <a:spcBef>
                <a:spcPts val="225"/>
              </a:spcBef>
              <a:spcAft>
                <a:spcPts val="0"/>
              </a:spcAft>
              <a:buSzPts val="840"/>
              <a:buChar char="►"/>
              <a:defRPr sz="1200">
                <a:solidFill>
                  <a:srgbClr val="3F3F3F"/>
                </a:solidFill>
              </a:defRPr>
            </a:lvl3pPr>
            <a:lvl4pPr marL="1828800" lvl="3" indent="-304800" algn="l">
              <a:spcBef>
                <a:spcPts val="225"/>
              </a:spcBef>
              <a:spcAft>
                <a:spcPts val="0"/>
              </a:spcAft>
              <a:buClr>
                <a:srgbClr val="3F3F3F"/>
              </a:buClr>
              <a:buSzPts val="1200"/>
              <a:buChar char="–"/>
              <a:defRPr sz="1200">
                <a:solidFill>
                  <a:srgbClr val="3F3F3F"/>
                </a:solidFill>
              </a:defRPr>
            </a:lvl4pPr>
            <a:lvl5pPr marL="2286000" lvl="4" indent="-304800" algn="l">
              <a:spcBef>
                <a:spcPts val="225"/>
              </a:spcBef>
              <a:spcAft>
                <a:spcPts val="0"/>
              </a:spcAft>
              <a:buClr>
                <a:srgbClr val="3F3F3F"/>
              </a:buClr>
              <a:buSzPts val="1200"/>
              <a:buChar char="»"/>
              <a:defRPr sz="12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36"/>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7659-0805-36E8-10BA-DC99646A8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7731C-7CDE-30E2-1E3C-89B435E9B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1FA0-26A5-EF33-AE35-C7AF5F920128}"/>
              </a:ext>
            </a:extLst>
          </p:cNvPr>
          <p:cNvSpPr>
            <a:spLocks noGrp="1"/>
          </p:cNvSpPr>
          <p:nvPr>
            <p:ph type="dt" sz="half" idx="10"/>
          </p:nvPr>
        </p:nvSpPr>
        <p:spPr/>
        <p:txBody>
          <a:bodyPr/>
          <a:lstStyle/>
          <a:p>
            <a:fld id="{CCBDED92-0E67-7046-8FEE-F2F1A4613FB6}" type="datetimeFigureOut">
              <a:rPr lang="en-US" smtClean="0"/>
              <a:t>3/20/23</a:t>
            </a:fld>
            <a:endParaRPr lang="en-US"/>
          </a:p>
        </p:txBody>
      </p:sp>
      <p:sp>
        <p:nvSpPr>
          <p:cNvPr id="5" name="Footer Placeholder 4">
            <a:extLst>
              <a:ext uri="{FF2B5EF4-FFF2-40B4-BE49-F238E27FC236}">
                <a16:creationId xmlns:a16="http://schemas.microsoft.com/office/drawing/2014/main" id="{1FE75A22-20A3-9EFA-3426-B113E51BE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21226-EC18-D86B-28B2-D1E93866F77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4105789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DCB2-8C34-D7AF-03D4-DDC04B2D2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2E9A3-6E72-74DF-EBDB-7BE69C7315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8C048A-10B5-A3A3-15AF-48C1F4DDD7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783A20-1526-4D13-AC8B-4CA7B7D6E27E}"/>
              </a:ext>
            </a:extLst>
          </p:cNvPr>
          <p:cNvSpPr>
            <a:spLocks noGrp="1"/>
          </p:cNvSpPr>
          <p:nvPr>
            <p:ph type="dt" sz="half" idx="10"/>
          </p:nvPr>
        </p:nvSpPr>
        <p:spPr/>
        <p:txBody>
          <a:bodyPr/>
          <a:lstStyle/>
          <a:p>
            <a:fld id="{CCBDED92-0E67-7046-8FEE-F2F1A4613FB6}" type="datetimeFigureOut">
              <a:rPr lang="en-US" smtClean="0"/>
              <a:t>3/20/23</a:t>
            </a:fld>
            <a:endParaRPr lang="en-US"/>
          </a:p>
        </p:txBody>
      </p:sp>
      <p:sp>
        <p:nvSpPr>
          <p:cNvPr id="6" name="Footer Placeholder 5">
            <a:extLst>
              <a:ext uri="{FF2B5EF4-FFF2-40B4-BE49-F238E27FC236}">
                <a16:creationId xmlns:a16="http://schemas.microsoft.com/office/drawing/2014/main" id="{D507A634-3787-6684-9237-753FEB752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C23151-CBA7-758A-DBD2-E40FE0461CD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20560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79"/>
        <p:cNvGrpSpPr/>
        <p:nvPr/>
      </p:nvGrpSpPr>
      <p:grpSpPr>
        <a:xfrm>
          <a:off x="0" y="0"/>
          <a:ext cx="0" cy="0"/>
          <a:chOff x="0" y="0"/>
          <a:chExt cx="0" cy="0"/>
        </a:xfrm>
      </p:grpSpPr>
      <p:sp>
        <p:nvSpPr>
          <p:cNvPr id="80" name="Google Shape;80;p38"/>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8"/>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SzPts val="1500"/>
              <a:buChar char="–"/>
              <a:defRPr sz="1500">
                <a:solidFill>
                  <a:srgbClr val="3F3F3F"/>
                </a:solidFill>
              </a:defRPr>
            </a:lvl4pPr>
            <a:lvl5pPr marL="2286000" lvl="4" indent="-323850" algn="l">
              <a:spcBef>
                <a:spcPts val="225"/>
              </a:spcBef>
              <a:spcAft>
                <a:spcPts val="0"/>
              </a:spcAft>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38"/>
          <p:cNvSpPr txBox="1">
            <a:spLocks noGrp="1"/>
          </p:cNvSpPr>
          <p:nvPr>
            <p:ph type="sldNum" idx="12"/>
          </p:nvPr>
        </p:nvSpPr>
        <p:spPr>
          <a:xfrm>
            <a:off x="11201046" y="6580037"/>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6.png"/><Relationship Id="rId4" Type="http://schemas.openxmlformats.org/officeDocument/2006/relationships/slideLayout" Target="../slideLayouts/slideLayout5.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1.xml"/><Relationship Id="rId7"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6.png"/><Relationship Id="rId4" Type="http://schemas.openxmlformats.org/officeDocument/2006/relationships/slideLayout" Target="../slideLayouts/slideLayout1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9"/>
          <p:cNvPicPr preferRelativeResize="0"/>
          <p:nvPr/>
        </p:nvPicPr>
        <p:blipFill rotWithShape="1">
          <a:blip r:embed="rId3">
            <a:alphaModFix/>
          </a:blip>
          <a:srcRect l="16284"/>
          <a:stretch/>
        </p:blipFill>
        <p:spPr>
          <a:xfrm>
            <a:off x="7149290" y="3082338"/>
            <a:ext cx="2150384" cy="2445851"/>
          </a:xfrm>
          <a:prstGeom prst="rect">
            <a:avLst/>
          </a:prstGeom>
          <a:noFill/>
          <a:ln w="19050" cap="flat" cmpd="sng">
            <a:solidFill>
              <a:schemeClr val="dk1"/>
            </a:solidFill>
            <a:prstDash val="solid"/>
            <a:round/>
            <a:headEnd type="none" w="sm" len="sm"/>
            <a:tailEnd type="none" w="sm" len="sm"/>
          </a:ln>
        </p:spPr>
      </p:pic>
      <p:pic>
        <p:nvPicPr>
          <p:cNvPr id="11" name="Google Shape;11;p29" descr="A body of water&#10;&#10;Description automatically generated"/>
          <p:cNvPicPr preferRelativeResize="0"/>
          <p:nvPr/>
        </p:nvPicPr>
        <p:blipFill rotWithShape="1">
          <a:blip r:embed="rId4">
            <a:alphaModFix/>
          </a:blip>
          <a:srcRect l="16077" r="16094"/>
          <a:stretch/>
        </p:blipFill>
        <p:spPr>
          <a:xfrm>
            <a:off x="9299674" y="3081534"/>
            <a:ext cx="2433110" cy="2445849"/>
          </a:xfrm>
          <a:prstGeom prst="rect">
            <a:avLst/>
          </a:prstGeom>
          <a:noFill/>
          <a:ln w="19050" cap="flat" cmpd="sng">
            <a:solidFill>
              <a:schemeClr val="dk1"/>
            </a:solidFill>
            <a:prstDash val="solid"/>
            <a:round/>
            <a:headEnd type="none" w="sm" len="sm"/>
            <a:tailEnd type="none" w="sm" len="sm"/>
          </a:ln>
        </p:spPr>
      </p:pic>
      <p:pic>
        <p:nvPicPr>
          <p:cNvPr id="12" name="Google Shape;12;p29" descr="A picture containing tree, water, outdoor, nature&#10;&#10;Description automatically generated"/>
          <p:cNvPicPr preferRelativeResize="0"/>
          <p:nvPr/>
        </p:nvPicPr>
        <p:blipFill rotWithShape="1">
          <a:blip r:embed="rId5">
            <a:alphaModFix/>
          </a:blip>
          <a:srcRect/>
          <a:stretch/>
        </p:blipFill>
        <p:spPr>
          <a:xfrm>
            <a:off x="7149290" y="516571"/>
            <a:ext cx="4583494" cy="2558088"/>
          </a:xfrm>
          <a:prstGeom prst="rect">
            <a:avLst/>
          </a:prstGeom>
          <a:noFill/>
          <a:ln w="19050" cap="flat" cmpd="sng">
            <a:solidFill>
              <a:schemeClr val="dk1"/>
            </a:solidFill>
            <a:prstDash val="solid"/>
            <a:round/>
            <a:headEnd type="none" w="sm" len="sm"/>
            <a:tailEnd type="none" w="sm" len="sm"/>
          </a:ln>
        </p:spPr>
      </p:pic>
      <p:pic>
        <p:nvPicPr>
          <p:cNvPr id="13" name="Google Shape;13;p29"/>
          <p:cNvPicPr preferRelativeResize="0"/>
          <p:nvPr/>
        </p:nvPicPr>
        <p:blipFill rotWithShape="1">
          <a:blip r:embed="rId6">
            <a:alphaModFix/>
          </a:blip>
          <a:srcRect/>
          <a:stretch/>
        </p:blipFill>
        <p:spPr>
          <a:xfrm>
            <a:off x="0" y="0"/>
            <a:ext cx="12192000" cy="6858000"/>
          </a:xfrm>
          <a:prstGeom prst="rect">
            <a:avLst/>
          </a:prstGeom>
          <a:noFill/>
          <a:ln>
            <a:noFill/>
          </a:ln>
        </p:spPr>
      </p:pic>
      <p:sp>
        <p:nvSpPr>
          <p:cNvPr id="14" name="Google Shape;14;p29"/>
          <p:cNvSpPr txBox="1">
            <a:spLocks noGrp="1"/>
          </p:cNvSpPr>
          <p:nvPr>
            <p:ph type="ftr" idx="11"/>
          </p:nvPr>
        </p:nvSpPr>
        <p:spPr>
          <a:xfrm>
            <a:off x="125346" y="6504409"/>
            <a:ext cx="421428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5" name="Google Shape;15;p29"/>
          <p:cNvSpPr txBox="1">
            <a:spLocks noGrp="1"/>
          </p:cNvSpPr>
          <p:nvPr>
            <p:ph type="title"/>
          </p:nvPr>
        </p:nvSpPr>
        <p:spPr>
          <a:xfrm>
            <a:off x="654050" y="1606545"/>
            <a:ext cx="7984853" cy="127381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9"/>
          <p:cNvSpPr txBox="1">
            <a:spLocks noGrp="1"/>
          </p:cNvSpPr>
          <p:nvPr>
            <p:ph type="body" idx="1"/>
          </p:nvPr>
        </p:nvSpPr>
        <p:spPr>
          <a:xfrm>
            <a:off x="654050" y="2505109"/>
            <a:ext cx="7984853" cy="278190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 name="Google Shape;17;p29"/>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b="0" i="0" u="none" strike="noStrike" cap="none">
                <a:solidFill>
                  <a:srgbClr val="595959"/>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595959"/>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595959"/>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595959"/>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595959"/>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595959"/>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595959"/>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595959"/>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8" name="Google Shape;18;p29"/>
          <p:cNvCxnSpPr/>
          <p:nvPr/>
        </p:nvCxnSpPr>
        <p:spPr>
          <a:xfrm rot="10800000">
            <a:off x="1476587" y="6373877"/>
            <a:ext cx="10207413" cy="0"/>
          </a:xfrm>
          <a:prstGeom prst="straightConnector1">
            <a:avLst/>
          </a:prstGeom>
          <a:noFill/>
          <a:ln w="19050" cap="flat" cmpd="sng">
            <a:solidFill>
              <a:schemeClr val="dk1"/>
            </a:solidFill>
            <a:prstDash val="solid"/>
            <a:miter lim="800000"/>
            <a:headEnd type="none" w="sm" len="sm"/>
            <a:tailEnd type="none" w="sm" len="sm"/>
          </a:ln>
        </p:spPr>
      </p:cxnSp>
      <p:sp>
        <p:nvSpPr>
          <p:cNvPr id="19" name="Google Shape;19;p29"/>
          <p:cNvSpPr txBox="1"/>
          <p:nvPr/>
        </p:nvSpPr>
        <p:spPr>
          <a:xfrm>
            <a:off x="6224694" y="6442287"/>
            <a:ext cx="5567680" cy="24622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000" b="0" i="1" u="none" strike="noStrike" cap="none">
                <a:solidFill>
                  <a:srgbClr val="000000"/>
                </a:solidFill>
                <a:latin typeface="Arial"/>
                <a:ea typeface="Arial"/>
                <a:cs typeface="Arial"/>
                <a:sym typeface="Arial"/>
              </a:rPr>
              <a:t>DISCOVER  |  DEVELOP  |  DELIVER</a:t>
            </a:r>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5ACBF0"/>
          </p15:clr>
        </p15:guide>
        <p15:guide id="2" pos="614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27"/>
        <p:cNvGrpSpPr/>
        <p:nvPr/>
      </p:nvGrpSpPr>
      <p:grpSpPr>
        <a:xfrm>
          <a:off x="0" y="0"/>
          <a:ext cx="0" cy="0"/>
          <a:chOff x="0" y="0"/>
          <a:chExt cx="0" cy="0"/>
        </a:xfrm>
      </p:grpSpPr>
      <p:pic>
        <p:nvPicPr>
          <p:cNvPr id="28" name="Google Shape;28;p31"/>
          <p:cNvPicPr preferRelativeResize="0"/>
          <p:nvPr/>
        </p:nvPicPr>
        <p:blipFill rotWithShape="1">
          <a:blip r:embed="rId9">
            <a:alphaModFix/>
          </a:blip>
          <a:srcRect/>
          <a:stretch/>
        </p:blipFill>
        <p:spPr>
          <a:xfrm>
            <a:off x="0" y="0"/>
            <a:ext cx="12192000" cy="6857999"/>
          </a:xfrm>
          <a:prstGeom prst="rect">
            <a:avLst/>
          </a:prstGeom>
          <a:noFill/>
          <a:ln>
            <a:noFill/>
          </a:ln>
        </p:spPr>
      </p:pic>
      <p:sp>
        <p:nvSpPr>
          <p:cNvPr id="29" name="Google Shape;29;p31"/>
          <p:cNvSpPr/>
          <p:nvPr/>
        </p:nvSpPr>
        <p:spPr>
          <a:xfrm>
            <a:off x="182880" y="217300"/>
            <a:ext cx="11788140" cy="6351139"/>
          </a:xfrm>
          <a:prstGeom prst="roundRect">
            <a:avLst>
              <a:gd name="adj" fmla="val 2258"/>
            </a:avLst>
          </a:prstGeom>
          <a:gradFill>
            <a:gsLst>
              <a:gs pos="0">
                <a:schemeClr val="lt1"/>
              </a:gs>
              <a:gs pos="83000">
                <a:srgbClr val="00B0F0"/>
              </a:gs>
              <a:gs pos="100000">
                <a:srgbClr val="00B0F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31"/>
          <p:cNvSpPr txBox="1">
            <a:spLocks noGrp="1"/>
          </p:cNvSpPr>
          <p:nvPr>
            <p:ph type="title"/>
          </p:nvPr>
        </p:nvSpPr>
        <p:spPr>
          <a:xfrm>
            <a:off x="406400" y="274638"/>
            <a:ext cx="11176000" cy="8064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3F3F3F"/>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978473"/>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978473"/>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978473"/>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978473"/>
                </a:solidFill>
                <a:latin typeface="Arial"/>
                <a:ea typeface="Arial"/>
                <a:cs typeface="Arial"/>
                <a:sym typeface="Arial"/>
              </a:defRPr>
            </a:lvl5pPr>
            <a:lvl6pPr marR="0" lvl="5" algn="l" rtl="0">
              <a:spcBef>
                <a:spcPts val="0"/>
              </a:spcBef>
              <a:spcAft>
                <a:spcPts val="0"/>
              </a:spcAft>
              <a:buSzPts val="1400"/>
              <a:buNone/>
              <a:defRPr sz="33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dk1"/>
                </a:solidFill>
                <a:latin typeface="Arial"/>
                <a:ea typeface="Arial"/>
                <a:cs typeface="Arial"/>
                <a:sym typeface="Arial"/>
              </a:defRPr>
            </a:lvl9pPr>
          </a:lstStyle>
          <a:p>
            <a:endParaRPr/>
          </a:p>
        </p:txBody>
      </p:sp>
      <p:sp>
        <p:nvSpPr>
          <p:cNvPr id="31" name="Google Shape;31;p31"/>
          <p:cNvSpPr txBox="1">
            <a:spLocks noGrp="1"/>
          </p:cNvSpPr>
          <p:nvPr>
            <p:ph type="body" idx="1"/>
          </p:nvPr>
        </p:nvSpPr>
        <p:spPr>
          <a:xfrm>
            <a:off x="406400" y="1233932"/>
            <a:ext cx="11176000" cy="4709669"/>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2" name="Google Shape;32;p31"/>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a:solidFill>
                  <a:srgbClr val="595959"/>
                </a:solidFill>
                <a:latin typeface="Arial"/>
                <a:ea typeface="Arial"/>
                <a:cs typeface="Arial"/>
                <a:sym typeface="Arial"/>
              </a:defRPr>
            </a:lvl1pPr>
            <a:lvl2pPr marL="0" marR="0" lvl="1" indent="0" algn="r" rtl="0">
              <a:spcBef>
                <a:spcPts val="0"/>
              </a:spcBef>
              <a:spcAft>
                <a:spcPts val="0"/>
              </a:spcAft>
              <a:buNone/>
              <a:defRPr sz="900">
                <a:solidFill>
                  <a:srgbClr val="595959"/>
                </a:solidFill>
                <a:latin typeface="Arial"/>
                <a:ea typeface="Arial"/>
                <a:cs typeface="Arial"/>
                <a:sym typeface="Arial"/>
              </a:defRPr>
            </a:lvl2pPr>
            <a:lvl3pPr marL="0" marR="0" lvl="2" indent="0" algn="r" rtl="0">
              <a:spcBef>
                <a:spcPts val="0"/>
              </a:spcBef>
              <a:spcAft>
                <a:spcPts val="0"/>
              </a:spcAft>
              <a:buNone/>
              <a:defRPr sz="900">
                <a:solidFill>
                  <a:srgbClr val="595959"/>
                </a:solidFill>
                <a:latin typeface="Arial"/>
                <a:ea typeface="Arial"/>
                <a:cs typeface="Arial"/>
                <a:sym typeface="Arial"/>
              </a:defRPr>
            </a:lvl3pPr>
            <a:lvl4pPr marL="0" marR="0" lvl="3" indent="0" algn="r" rtl="0">
              <a:spcBef>
                <a:spcPts val="0"/>
              </a:spcBef>
              <a:spcAft>
                <a:spcPts val="0"/>
              </a:spcAft>
              <a:buNone/>
              <a:defRPr sz="900">
                <a:solidFill>
                  <a:srgbClr val="595959"/>
                </a:solidFill>
                <a:latin typeface="Arial"/>
                <a:ea typeface="Arial"/>
                <a:cs typeface="Arial"/>
                <a:sym typeface="Arial"/>
              </a:defRPr>
            </a:lvl4pPr>
            <a:lvl5pPr marL="0" marR="0" lvl="4" indent="0" algn="r" rtl="0">
              <a:spcBef>
                <a:spcPts val="0"/>
              </a:spcBef>
              <a:spcAft>
                <a:spcPts val="0"/>
              </a:spcAft>
              <a:buNone/>
              <a:defRPr sz="900">
                <a:solidFill>
                  <a:srgbClr val="595959"/>
                </a:solidFill>
                <a:latin typeface="Arial"/>
                <a:ea typeface="Arial"/>
                <a:cs typeface="Arial"/>
                <a:sym typeface="Arial"/>
              </a:defRPr>
            </a:lvl5pPr>
            <a:lvl6pPr marL="0" marR="0" lvl="5" indent="0" algn="r" rtl="0">
              <a:spcBef>
                <a:spcPts val="0"/>
              </a:spcBef>
              <a:spcAft>
                <a:spcPts val="0"/>
              </a:spcAft>
              <a:buNone/>
              <a:defRPr sz="900">
                <a:solidFill>
                  <a:srgbClr val="595959"/>
                </a:solidFill>
                <a:latin typeface="Arial"/>
                <a:ea typeface="Arial"/>
                <a:cs typeface="Arial"/>
                <a:sym typeface="Arial"/>
              </a:defRPr>
            </a:lvl6pPr>
            <a:lvl7pPr marL="0" marR="0" lvl="6" indent="0" algn="r" rtl="0">
              <a:spcBef>
                <a:spcPts val="0"/>
              </a:spcBef>
              <a:spcAft>
                <a:spcPts val="0"/>
              </a:spcAft>
              <a:buNone/>
              <a:defRPr sz="900">
                <a:solidFill>
                  <a:srgbClr val="595959"/>
                </a:solidFill>
                <a:latin typeface="Arial"/>
                <a:ea typeface="Arial"/>
                <a:cs typeface="Arial"/>
                <a:sym typeface="Arial"/>
              </a:defRPr>
            </a:lvl7pPr>
            <a:lvl8pPr marL="0" marR="0" lvl="7" indent="0" algn="r" rtl="0">
              <a:spcBef>
                <a:spcPts val="0"/>
              </a:spcBef>
              <a:spcAft>
                <a:spcPts val="0"/>
              </a:spcAft>
              <a:buNone/>
              <a:defRPr sz="900">
                <a:solidFill>
                  <a:srgbClr val="595959"/>
                </a:solidFill>
                <a:latin typeface="Arial"/>
                <a:ea typeface="Arial"/>
                <a:cs typeface="Arial"/>
                <a:sym typeface="Arial"/>
              </a:defRPr>
            </a:lvl8pPr>
            <a:lvl9pPr marL="0" marR="0" lvl="8" indent="0" algn="r" rtl="0">
              <a:spcBef>
                <a:spcPts val="0"/>
              </a:spcBef>
              <a:spcAft>
                <a:spcPts val="0"/>
              </a:spcAft>
              <a:buNone/>
              <a:defRPr sz="900">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33" name="Google Shape;33;p31"/>
          <p:cNvPicPr preferRelativeResize="0"/>
          <p:nvPr/>
        </p:nvPicPr>
        <p:blipFill rotWithShape="1">
          <a:blip r:embed="rId10">
            <a:alphaModFix/>
          </a:blip>
          <a:srcRect/>
          <a:stretch/>
        </p:blipFill>
        <p:spPr>
          <a:xfrm>
            <a:off x="6079067" y="3416305"/>
            <a:ext cx="25400" cy="3175"/>
          </a:xfrm>
          <a:prstGeom prst="rect">
            <a:avLst/>
          </a:prstGeom>
          <a:noFill/>
          <a:ln>
            <a:noFill/>
          </a:ln>
        </p:spPr>
      </p:pic>
      <p:cxnSp>
        <p:nvCxnSpPr>
          <p:cNvPr id="34" name="Google Shape;34;p31"/>
          <p:cNvCxnSpPr/>
          <p:nvPr/>
        </p:nvCxnSpPr>
        <p:spPr>
          <a:xfrm>
            <a:off x="406400" y="6309360"/>
            <a:ext cx="11358880" cy="0"/>
          </a:xfrm>
          <a:prstGeom prst="straightConnector1">
            <a:avLst/>
          </a:prstGeom>
          <a:noFill/>
          <a:ln w="19050" cap="flat" cmpd="sng">
            <a:solidFill>
              <a:schemeClr val="dk1"/>
            </a:solidFill>
            <a:prstDash val="solid"/>
            <a:round/>
            <a:headEnd type="none" w="sm" len="sm"/>
            <a:tailEnd type="none" w="sm" len="sm"/>
          </a:ln>
        </p:spPr>
      </p:cxnSp>
      <p:sp>
        <p:nvSpPr>
          <p:cNvPr id="35" name="Google Shape;35;p31"/>
          <p:cNvSpPr txBox="1"/>
          <p:nvPr/>
        </p:nvSpPr>
        <p:spPr>
          <a:xfrm>
            <a:off x="413316" y="6286500"/>
            <a:ext cx="113519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US Army Corps of Engineers</a:t>
            </a:r>
            <a:endParaRPr/>
          </a:p>
        </p:txBody>
      </p:sp>
      <p:sp>
        <p:nvSpPr>
          <p:cNvPr id="36" name="Google Shape;36;p31"/>
          <p:cNvSpPr txBox="1"/>
          <p:nvPr/>
        </p:nvSpPr>
        <p:spPr>
          <a:xfrm>
            <a:off x="0" y="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
        <p:nvSpPr>
          <p:cNvPr id="37" name="Google Shape;37;p31"/>
          <p:cNvSpPr txBox="1"/>
          <p:nvPr/>
        </p:nvSpPr>
        <p:spPr>
          <a:xfrm>
            <a:off x="-6773" y="6583538"/>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UNCLASSIFIED</a:t>
            </a:r>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78" r:id="rId6"/>
    <p:sldLayoutId id="214748367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68"/>
        <p:cNvGrpSpPr/>
        <p:nvPr/>
      </p:nvGrpSpPr>
      <p:grpSpPr>
        <a:xfrm>
          <a:off x="0" y="0"/>
          <a:ext cx="0" cy="0"/>
          <a:chOff x="0" y="0"/>
          <a:chExt cx="0" cy="0"/>
        </a:xfrm>
      </p:grpSpPr>
      <p:pic>
        <p:nvPicPr>
          <p:cNvPr id="69" name="Google Shape;69;p37"/>
          <p:cNvPicPr preferRelativeResize="0"/>
          <p:nvPr/>
        </p:nvPicPr>
        <p:blipFill rotWithShape="1">
          <a:blip r:embed="rId7">
            <a:alphaModFix/>
          </a:blip>
          <a:srcRect/>
          <a:stretch/>
        </p:blipFill>
        <p:spPr>
          <a:xfrm>
            <a:off x="0" y="0"/>
            <a:ext cx="12192000" cy="6857999"/>
          </a:xfrm>
          <a:prstGeom prst="rect">
            <a:avLst/>
          </a:prstGeom>
          <a:noFill/>
          <a:ln>
            <a:noFill/>
          </a:ln>
        </p:spPr>
      </p:pic>
      <p:sp>
        <p:nvSpPr>
          <p:cNvPr id="70" name="Google Shape;70;p37"/>
          <p:cNvSpPr/>
          <p:nvPr/>
        </p:nvSpPr>
        <p:spPr>
          <a:xfrm>
            <a:off x="182880" y="217300"/>
            <a:ext cx="11788140" cy="6351139"/>
          </a:xfrm>
          <a:prstGeom prst="roundRect">
            <a:avLst>
              <a:gd name="adj" fmla="val 2258"/>
            </a:avLst>
          </a:prstGeom>
          <a:gradFill>
            <a:gsLst>
              <a:gs pos="0">
                <a:schemeClr val="lt1"/>
              </a:gs>
              <a:gs pos="83000">
                <a:srgbClr val="00B0F0"/>
              </a:gs>
              <a:gs pos="100000">
                <a:srgbClr val="00B0F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37"/>
          <p:cNvSpPr txBox="1">
            <a:spLocks noGrp="1"/>
          </p:cNvSpPr>
          <p:nvPr>
            <p:ph type="title"/>
          </p:nvPr>
        </p:nvSpPr>
        <p:spPr>
          <a:xfrm>
            <a:off x="406400" y="274638"/>
            <a:ext cx="11176000" cy="8064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3F3F3F"/>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978473"/>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978473"/>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978473"/>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978473"/>
                </a:solidFill>
                <a:latin typeface="Arial"/>
                <a:ea typeface="Arial"/>
                <a:cs typeface="Arial"/>
                <a:sym typeface="Arial"/>
              </a:defRPr>
            </a:lvl5pPr>
            <a:lvl6pPr marR="0" lvl="5" algn="l" rtl="0">
              <a:spcBef>
                <a:spcPts val="0"/>
              </a:spcBef>
              <a:spcAft>
                <a:spcPts val="0"/>
              </a:spcAft>
              <a:buSzPts val="1400"/>
              <a:buNone/>
              <a:defRPr sz="33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dk1"/>
                </a:solidFill>
                <a:latin typeface="Arial"/>
                <a:ea typeface="Arial"/>
                <a:cs typeface="Arial"/>
                <a:sym typeface="Arial"/>
              </a:defRPr>
            </a:lvl9pPr>
          </a:lstStyle>
          <a:p>
            <a:endParaRPr/>
          </a:p>
        </p:txBody>
      </p:sp>
      <p:sp>
        <p:nvSpPr>
          <p:cNvPr id="72" name="Google Shape;72;p37"/>
          <p:cNvSpPr txBox="1">
            <a:spLocks noGrp="1"/>
          </p:cNvSpPr>
          <p:nvPr>
            <p:ph type="body" idx="1"/>
          </p:nvPr>
        </p:nvSpPr>
        <p:spPr>
          <a:xfrm>
            <a:off x="406400" y="1233932"/>
            <a:ext cx="11176000" cy="4709669"/>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25"/>
              </a:spcBef>
              <a:spcAft>
                <a:spcPts val="0"/>
              </a:spcAft>
              <a:buClr>
                <a:schemeClr val="dk1"/>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spcBef>
                <a:spcPts val="225"/>
              </a:spcBef>
              <a:spcAft>
                <a:spcPts val="0"/>
              </a:spcAft>
              <a:buClr>
                <a:schemeClr val="dk1"/>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spcBef>
                <a:spcPts val="225"/>
              </a:spcBef>
              <a:spcAft>
                <a:spcPts val="0"/>
              </a:spcAft>
              <a:buClr>
                <a:schemeClr val="dk1"/>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spcBef>
                <a:spcPts val="225"/>
              </a:spcBef>
              <a:spcAft>
                <a:spcPts val="0"/>
              </a:spcAft>
              <a:buClr>
                <a:schemeClr val="dk1"/>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spcBef>
                <a:spcPts val="225"/>
              </a:spcBef>
              <a:spcAft>
                <a:spcPts val="0"/>
              </a:spcAft>
              <a:buClr>
                <a:schemeClr val="dk1"/>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3" name="Google Shape;73;p37"/>
          <p:cNvSpPr txBox="1">
            <a:spLocks noGrp="1"/>
          </p:cNvSpPr>
          <p:nvPr>
            <p:ph type="sldNum" idx="12"/>
          </p:nvPr>
        </p:nvSpPr>
        <p:spPr>
          <a:xfrm>
            <a:off x="11201046" y="6580037"/>
            <a:ext cx="969433"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a:solidFill>
                  <a:srgbClr val="595959"/>
                </a:solidFill>
                <a:latin typeface="Arial"/>
                <a:ea typeface="Arial"/>
                <a:cs typeface="Arial"/>
                <a:sym typeface="Arial"/>
              </a:defRPr>
            </a:lvl1pPr>
            <a:lvl2pPr marL="0" marR="0" lvl="1" indent="0" algn="r" rtl="0">
              <a:spcBef>
                <a:spcPts val="0"/>
              </a:spcBef>
              <a:spcAft>
                <a:spcPts val="0"/>
              </a:spcAft>
              <a:buNone/>
              <a:defRPr sz="900">
                <a:solidFill>
                  <a:srgbClr val="595959"/>
                </a:solidFill>
                <a:latin typeface="Arial"/>
                <a:ea typeface="Arial"/>
                <a:cs typeface="Arial"/>
                <a:sym typeface="Arial"/>
              </a:defRPr>
            </a:lvl2pPr>
            <a:lvl3pPr marL="0" marR="0" lvl="2" indent="0" algn="r" rtl="0">
              <a:spcBef>
                <a:spcPts val="0"/>
              </a:spcBef>
              <a:spcAft>
                <a:spcPts val="0"/>
              </a:spcAft>
              <a:buNone/>
              <a:defRPr sz="900">
                <a:solidFill>
                  <a:srgbClr val="595959"/>
                </a:solidFill>
                <a:latin typeface="Arial"/>
                <a:ea typeface="Arial"/>
                <a:cs typeface="Arial"/>
                <a:sym typeface="Arial"/>
              </a:defRPr>
            </a:lvl3pPr>
            <a:lvl4pPr marL="0" marR="0" lvl="3" indent="0" algn="r" rtl="0">
              <a:spcBef>
                <a:spcPts val="0"/>
              </a:spcBef>
              <a:spcAft>
                <a:spcPts val="0"/>
              </a:spcAft>
              <a:buNone/>
              <a:defRPr sz="900">
                <a:solidFill>
                  <a:srgbClr val="595959"/>
                </a:solidFill>
                <a:latin typeface="Arial"/>
                <a:ea typeface="Arial"/>
                <a:cs typeface="Arial"/>
                <a:sym typeface="Arial"/>
              </a:defRPr>
            </a:lvl4pPr>
            <a:lvl5pPr marL="0" marR="0" lvl="4" indent="0" algn="r" rtl="0">
              <a:spcBef>
                <a:spcPts val="0"/>
              </a:spcBef>
              <a:spcAft>
                <a:spcPts val="0"/>
              </a:spcAft>
              <a:buNone/>
              <a:defRPr sz="900">
                <a:solidFill>
                  <a:srgbClr val="595959"/>
                </a:solidFill>
                <a:latin typeface="Arial"/>
                <a:ea typeface="Arial"/>
                <a:cs typeface="Arial"/>
                <a:sym typeface="Arial"/>
              </a:defRPr>
            </a:lvl5pPr>
            <a:lvl6pPr marL="0" marR="0" lvl="5" indent="0" algn="r" rtl="0">
              <a:spcBef>
                <a:spcPts val="0"/>
              </a:spcBef>
              <a:spcAft>
                <a:spcPts val="0"/>
              </a:spcAft>
              <a:buNone/>
              <a:defRPr sz="900">
                <a:solidFill>
                  <a:srgbClr val="595959"/>
                </a:solidFill>
                <a:latin typeface="Arial"/>
                <a:ea typeface="Arial"/>
                <a:cs typeface="Arial"/>
                <a:sym typeface="Arial"/>
              </a:defRPr>
            </a:lvl6pPr>
            <a:lvl7pPr marL="0" marR="0" lvl="6" indent="0" algn="r" rtl="0">
              <a:spcBef>
                <a:spcPts val="0"/>
              </a:spcBef>
              <a:spcAft>
                <a:spcPts val="0"/>
              </a:spcAft>
              <a:buNone/>
              <a:defRPr sz="900">
                <a:solidFill>
                  <a:srgbClr val="595959"/>
                </a:solidFill>
                <a:latin typeface="Arial"/>
                <a:ea typeface="Arial"/>
                <a:cs typeface="Arial"/>
                <a:sym typeface="Arial"/>
              </a:defRPr>
            </a:lvl7pPr>
            <a:lvl8pPr marL="0" marR="0" lvl="7" indent="0" algn="r" rtl="0">
              <a:spcBef>
                <a:spcPts val="0"/>
              </a:spcBef>
              <a:spcAft>
                <a:spcPts val="0"/>
              </a:spcAft>
              <a:buNone/>
              <a:defRPr sz="900">
                <a:solidFill>
                  <a:srgbClr val="595959"/>
                </a:solidFill>
                <a:latin typeface="Arial"/>
                <a:ea typeface="Arial"/>
                <a:cs typeface="Arial"/>
                <a:sym typeface="Arial"/>
              </a:defRPr>
            </a:lvl8pPr>
            <a:lvl9pPr marL="0" marR="0" lvl="8" indent="0" algn="r" rtl="0">
              <a:spcBef>
                <a:spcPts val="0"/>
              </a:spcBef>
              <a:spcAft>
                <a:spcPts val="0"/>
              </a:spcAft>
              <a:buNone/>
              <a:defRPr sz="900">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37"/>
          <p:cNvPicPr preferRelativeResize="0"/>
          <p:nvPr/>
        </p:nvPicPr>
        <p:blipFill rotWithShape="1">
          <a:blip r:embed="rId8">
            <a:alphaModFix/>
          </a:blip>
          <a:srcRect/>
          <a:stretch/>
        </p:blipFill>
        <p:spPr>
          <a:xfrm>
            <a:off x="6079067" y="3416305"/>
            <a:ext cx="25400" cy="3175"/>
          </a:xfrm>
          <a:prstGeom prst="rect">
            <a:avLst/>
          </a:prstGeom>
          <a:noFill/>
          <a:ln>
            <a:noFill/>
          </a:ln>
        </p:spPr>
      </p:pic>
      <p:cxnSp>
        <p:nvCxnSpPr>
          <p:cNvPr id="75" name="Google Shape;75;p37"/>
          <p:cNvCxnSpPr/>
          <p:nvPr/>
        </p:nvCxnSpPr>
        <p:spPr>
          <a:xfrm>
            <a:off x="406400" y="6309360"/>
            <a:ext cx="11358880" cy="0"/>
          </a:xfrm>
          <a:prstGeom prst="straightConnector1">
            <a:avLst/>
          </a:prstGeom>
          <a:noFill/>
          <a:ln w="19050" cap="flat" cmpd="sng">
            <a:solidFill>
              <a:schemeClr val="dk1"/>
            </a:solidFill>
            <a:prstDash val="solid"/>
            <a:round/>
            <a:headEnd type="none" w="sm" len="sm"/>
            <a:tailEnd type="none" w="sm" len="sm"/>
          </a:ln>
        </p:spPr>
      </p:cxnSp>
      <p:sp>
        <p:nvSpPr>
          <p:cNvPr id="76" name="Google Shape;76;p37"/>
          <p:cNvSpPr txBox="1"/>
          <p:nvPr/>
        </p:nvSpPr>
        <p:spPr>
          <a:xfrm>
            <a:off x="413316" y="6286500"/>
            <a:ext cx="113519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US Army Corps of Engineers</a:t>
            </a:r>
            <a:endParaRPr/>
          </a:p>
        </p:txBody>
      </p:sp>
      <p:sp>
        <p:nvSpPr>
          <p:cNvPr id="77" name="Google Shape;77;p37"/>
          <p:cNvSpPr txBox="1"/>
          <p:nvPr/>
        </p:nvSpPr>
        <p:spPr>
          <a:xfrm>
            <a:off x="0" y="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//CUI//</a:t>
            </a:r>
            <a:endParaRPr/>
          </a:p>
        </p:txBody>
      </p:sp>
      <p:sp>
        <p:nvSpPr>
          <p:cNvPr id="78" name="Google Shape;78;p37"/>
          <p:cNvSpPr txBox="1"/>
          <p:nvPr/>
        </p:nvSpPr>
        <p:spPr>
          <a:xfrm>
            <a:off x="-6773" y="6583538"/>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//CUI//</a:t>
            </a:r>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09"/>
        <p:cNvGrpSpPr/>
        <p:nvPr/>
      </p:nvGrpSpPr>
      <p:grpSpPr>
        <a:xfrm>
          <a:off x="0" y="0"/>
          <a:ext cx="0" cy="0"/>
          <a:chOff x="0" y="0"/>
          <a:chExt cx="0" cy="0"/>
        </a:xfrm>
      </p:grpSpPr>
      <p:pic>
        <p:nvPicPr>
          <p:cNvPr id="110" name="Google Shape;110;p43"/>
          <p:cNvPicPr preferRelativeResize="0"/>
          <p:nvPr/>
        </p:nvPicPr>
        <p:blipFill rotWithShape="1">
          <a:blip r:embed="rId9">
            <a:alphaModFix/>
          </a:blip>
          <a:srcRect/>
          <a:stretch/>
        </p:blipFill>
        <p:spPr>
          <a:xfrm>
            <a:off x="0" y="0"/>
            <a:ext cx="12192000" cy="6857999"/>
          </a:xfrm>
          <a:prstGeom prst="rect">
            <a:avLst/>
          </a:prstGeom>
          <a:noFill/>
          <a:ln>
            <a:noFill/>
          </a:ln>
        </p:spPr>
      </p:pic>
      <p:sp>
        <p:nvSpPr>
          <p:cNvPr id="111" name="Google Shape;111;p43"/>
          <p:cNvSpPr/>
          <p:nvPr/>
        </p:nvSpPr>
        <p:spPr>
          <a:xfrm>
            <a:off x="182880" y="217300"/>
            <a:ext cx="11788140" cy="6351139"/>
          </a:xfrm>
          <a:prstGeom prst="roundRect">
            <a:avLst>
              <a:gd name="adj" fmla="val 2258"/>
            </a:avLst>
          </a:prstGeom>
          <a:gradFill>
            <a:gsLst>
              <a:gs pos="0">
                <a:schemeClr val="lt1"/>
              </a:gs>
              <a:gs pos="83000">
                <a:srgbClr val="00B0F0"/>
              </a:gs>
              <a:gs pos="100000">
                <a:srgbClr val="00B0F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43"/>
          <p:cNvSpPr txBox="1">
            <a:spLocks noGrp="1"/>
          </p:cNvSpPr>
          <p:nvPr>
            <p:ph type="title"/>
          </p:nvPr>
        </p:nvSpPr>
        <p:spPr>
          <a:xfrm>
            <a:off x="406400" y="274638"/>
            <a:ext cx="11176000" cy="8064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3F3F3F"/>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978473"/>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978473"/>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978473"/>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978473"/>
                </a:solidFill>
                <a:latin typeface="Arial"/>
                <a:ea typeface="Arial"/>
                <a:cs typeface="Arial"/>
                <a:sym typeface="Arial"/>
              </a:defRPr>
            </a:lvl5pPr>
            <a:lvl6pPr marR="0" lvl="5" algn="l" rtl="0">
              <a:spcBef>
                <a:spcPts val="0"/>
              </a:spcBef>
              <a:spcAft>
                <a:spcPts val="0"/>
              </a:spcAft>
              <a:buSzPts val="1400"/>
              <a:buNone/>
              <a:defRPr sz="33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dk1"/>
                </a:solidFill>
                <a:latin typeface="Arial"/>
                <a:ea typeface="Arial"/>
                <a:cs typeface="Arial"/>
                <a:sym typeface="Arial"/>
              </a:defRPr>
            </a:lvl9pPr>
          </a:lstStyle>
          <a:p>
            <a:endParaRPr/>
          </a:p>
        </p:txBody>
      </p:sp>
      <p:sp>
        <p:nvSpPr>
          <p:cNvPr id="113" name="Google Shape;113;p43"/>
          <p:cNvSpPr txBox="1">
            <a:spLocks noGrp="1"/>
          </p:cNvSpPr>
          <p:nvPr>
            <p:ph type="body" idx="1"/>
          </p:nvPr>
        </p:nvSpPr>
        <p:spPr>
          <a:xfrm>
            <a:off x="406400" y="1233932"/>
            <a:ext cx="11176000" cy="4709669"/>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14" name="Google Shape;114;p43"/>
          <p:cNvSpPr txBox="1">
            <a:spLocks noGrp="1"/>
          </p:cNvSpPr>
          <p:nvPr>
            <p:ph type="sldNum" idx="12"/>
          </p:nvPr>
        </p:nvSpPr>
        <p:spPr>
          <a:xfrm>
            <a:off x="11192808" y="6587122"/>
            <a:ext cx="969433"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a:solidFill>
                  <a:srgbClr val="595959"/>
                </a:solidFill>
                <a:latin typeface="Arial"/>
                <a:ea typeface="Arial"/>
                <a:cs typeface="Arial"/>
                <a:sym typeface="Arial"/>
              </a:defRPr>
            </a:lvl1pPr>
            <a:lvl2pPr marL="0" marR="0" lvl="1" indent="0" algn="r" rtl="0">
              <a:spcBef>
                <a:spcPts val="0"/>
              </a:spcBef>
              <a:spcAft>
                <a:spcPts val="0"/>
              </a:spcAft>
              <a:buNone/>
              <a:defRPr sz="900">
                <a:solidFill>
                  <a:srgbClr val="595959"/>
                </a:solidFill>
                <a:latin typeface="Arial"/>
                <a:ea typeface="Arial"/>
                <a:cs typeface="Arial"/>
                <a:sym typeface="Arial"/>
              </a:defRPr>
            </a:lvl2pPr>
            <a:lvl3pPr marL="0" marR="0" lvl="2" indent="0" algn="r" rtl="0">
              <a:spcBef>
                <a:spcPts val="0"/>
              </a:spcBef>
              <a:spcAft>
                <a:spcPts val="0"/>
              </a:spcAft>
              <a:buNone/>
              <a:defRPr sz="900">
                <a:solidFill>
                  <a:srgbClr val="595959"/>
                </a:solidFill>
                <a:latin typeface="Arial"/>
                <a:ea typeface="Arial"/>
                <a:cs typeface="Arial"/>
                <a:sym typeface="Arial"/>
              </a:defRPr>
            </a:lvl3pPr>
            <a:lvl4pPr marL="0" marR="0" lvl="3" indent="0" algn="r" rtl="0">
              <a:spcBef>
                <a:spcPts val="0"/>
              </a:spcBef>
              <a:spcAft>
                <a:spcPts val="0"/>
              </a:spcAft>
              <a:buNone/>
              <a:defRPr sz="900">
                <a:solidFill>
                  <a:srgbClr val="595959"/>
                </a:solidFill>
                <a:latin typeface="Arial"/>
                <a:ea typeface="Arial"/>
                <a:cs typeface="Arial"/>
                <a:sym typeface="Arial"/>
              </a:defRPr>
            </a:lvl4pPr>
            <a:lvl5pPr marL="0" marR="0" lvl="4" indent="0" algn="r" rtl="0">
              <a:spcBef>
                <a:spcPts val="0"/>
              </a:spcBef>
              <a:spcAft>
                <a:spcPts val="0"/>
              </a:spcAft>
              <a:buNone/>
              <a:defRPr sz="900">
                <a:solidFill>
                  <a:srgbClr val="595959"/>
                </a:solidFill>
                <a:latin typeface="Arial"/>
                <a:ea typeface="Arial"/>
                <a:cs typeface="Arial"/>
                <a:sym typeface="Arial"/>
              </a:defRPr>
            </a:lvl5pPr>
            <a:lvl6pPr marL="0" marR="0" lvl="5" indent="0" algn="r" rtl="0">
              <a:spcBef>
                <a:spcPts val="0"/>
              </a:spcBef>
              <a:spcAft>
                <a:spcPts val="0"/>
              </a:spcAft>
              <a:buNone/>
              <a:defRPr sz="900">
                <a:solidFill>
                  <a:srgbClr val="595959"/>
                </a:solidFill>
                <a:latin typeface="Arial"/>
                <a:ea typeface="Arial"/>
                <a:cs typeface="Arial"/>
                <a:sym typeface="Arial"/>
              </a:defRPr>
            </a:lvl6pPr>
            <a:lvl7pPr marL="0" marR="0" lvl="6" indent="0" algn="r" rtl="0">
              <a:spcBef>
                <a:spcPts val="0"/>
              </a:spcBef>
              <a:spcAft>
                <a:spcPts val="0"/>
              </a:spcAft>
              <a:buNone/>
              <a:defRPr sz="900">
                <a:solidFill>
                  <a:srgbClr val="595959"/>
                </a:solidFill>
                <a:latin typeface="Arial"/>
                <a:ea typeface="Arial"/>
                <a:cs typeface="Arial"/>
                <a:sym typeface="Arial"/>
              </a:defRPr>
            </a:lvl7pPr>
            <a:lvl8pPr marL="0" marR="0" lvl="7" indent="0" algn="r" rtl="0">
              <a:spcBef>
                <a:spcPts val="0"/>
              </a:spcBef>
              <a:spcAft>
                <a:spcPts val="0"/>
              </a:spcAft>
              <a:buNone/>
              <a:defRPr sz="900">
                <a:solidFill>
                  <a:srgbClr val="595959"/>
                </a:solidFill>
                <a:latin typeface="Arial"/>
                <a:ea typeface="Arial"/>
                <a:cs typeface="Arial"/>
                <a:sym typeface="Arial"/>
              </a:defRPr>
            </a:lvl8pPr>
            <a:lvl9pPr marL="0" marR="0" lvl="8" indent="0" algn="r" rtl="0">
              <a:spcBef>
                <a:spcPts val="0"/>
              </a:spcBef>
              <a:spcAft>
                <a:spcPts val="0"/>
              </a:spcAft>
              <a:buNone/>
              <a:defRPr sz="900">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5" name="Google Shape;115;p43"/>
          <p:cNvPicPr preferRelativeResize="0"/>
          <p:nvPr/>
        </p:nvPicPr>
        <p:blipFill rotWithShape="1">
          <a:blip r:embed="rId10">
            <a:alphaModFix/>
          </a:blip>
          <a:srcRect/>
          <a:stretch/>
        </p:blipFill>
        <p:spPr>
          <a:xfrm>
            <a:off x="6079067" y="3416305"/>
            <a:ext cx="25400" cy="3175"/>
          </a:xfrm>
          <a:prstGeom prst="rect">
            <a:avLst/>
          </a:prstGeom>
          <a:noFill/>
          <a:ln>
            <a:noFill/>
          </a:ln>
        </p:spPr>
      </p:pic>
      <p:cxnSp>
        <p:nvCxnSpPr>
          <p:cNvPr id="116" name="Google Shape;116;p43"/>
          <p:cNvCxnSpPr/>
          <p:nvPr/>
        </p:nvCxnSpPr>
        <p:spPr>
          <a:xfrm>
            <a:off x="406400" y="6309360"/>
            <a:ext cx="11358880" cy="0"/>
          </a:xfrm>
          <a:prstGeom prst="straightConnector1">
            <a:avLst/>
          </a:prstGeom>
          <a:noFill/>
          <a:ln w="19050" cap="flat" cmpd="sng">
            <a:solidFill>
              <a:schemeClr val="dk1"/>
            </a:solidFill>
            <a:prstDash val="solid"/>
            <a:round/>
            <a:headEnd type="none" w="sm" len="sm"/>
            <a:tailEnd type="none" w="sm" len="sm"/>
          </a:ln>
        </p:spPr>
      </p:cxnSp>
      <p:sp>
        <p:nvSpPr>
          <p:cNvPr id="117" name="Google Shape;117;p43"/>
          <p:cNvSpPr txBox="1"/>
          <p:nvPr/>
        </p:nvSpPr>
        <p:spPr>
          <a:xfrm>
            <a:off x="413316" y="6286500"/>
            <a:ext cx="113519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US Army Corps of Engineers</a:t>
            </a:r>
            <a:endParaRPr/>
          </a:p>
        </p:txBody>
      </p:sp>
      <p:sp>
        <p:nvSpPr>
          <p:cNvPr id="118" name="Google Shape;118;p43"/>
          <p:cNvSpPr txBox="1"/>
          <p:nvPr/>
        </p:nvSpPr>
        <p:spPr>
          <a:xfrm>
            <a:off x="0" y="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CLASSIFICATION STATEMENT HERE</a:t>
            </a:r>
            <a:endParaRPr sz="1000" b="1">
              <a:solidFill>
                <a:srgbClr val="757575"/>
              </a:solidFill>
              <a:latin typeface="Arial"/>
              <a:ea typeface="Arial"/>
              <a:cs typeface="Arial"/>
              <a:sym typeface="Arial"/>
            </a:endParaRPr>
          </a:p>
        </p:txBody>
      </p:sp>
      <p:sp>
        <p:nvSpPr>
          <p:cNvPr id="119" name="Google Shape;119;p43"/>
          <p:cNvSpPr txBox="1"/>
          <p:nvPr/>
        </p:nvSpPr>
        <p:spPr>
          <a:xfrm>
            <a:off x="-6773" y="6583538"/>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CLASSIFICATION STATEMENT HERE</a:t>
            </a:r>
            <a:endParaRPr sz="1000" b="1">
              <a:solidFill>
                <a:srgbClr val="757575"/>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62"/>
        <p:cNvGrpSpPr/>
        <p:nvPr/>
      </p:nvGrpSpPr>
      <p:grpSpPr>
        <a:xfrm>
          <a:off x="0" y="0"/>
          <a:ext cx="0" cy="0"/>
          <a:chOff x="0" y="0"/>
          <a:chExt cx="0" cy="0"/>
        </a:xfrm>
      </p:grpSpPr>
      <p:pic>
        <p:nvPicPr>
          <p:cNvPr id="163" name="Google Shape;163;p51"/>
          <p:cNvPicPr preferRelativeResize="0"/>
          <p:nvPr/>
        </p:nvPicPr>
        <p:blipFill rotWithShape="1">
          <a:blip r:embed="rId9">
            <a:alphaModFix/>
          </a:blip>
          <a:srcRect/>
          <a:stretch/>
        </p:blipFill>
        <p:spPr>
          <a:xfrm>
            <a:off x="0" y="0"/>
            <a:ext cx="12192000" cy="6857999"/>
          </a:xfrm>
          <a:prstGeom prst="rect">
            <a:avLst/>
          </a:prstGeom>
          <a:noFill/>
          <a:ln>
            <a:noFill/>
          </a:ln>
        </p:spPr>
      </p:pic>
      <p:sp>
        <p:nvSpPr>
          <p:cNvPr id="164" name="Google Shape;164;p51"/>
          <p:cNvSpPr/>
          <p:nvPr/>
        </p:nvSpPr>
        <p:spPr>
          <a:xfrm>
            <a:off x="182880" y="217300"/>
            <a:ext cx="11788140" cy="6351139"/>
          </a:xfrm>
          <a:prstGeom prst="roundRect">
            <a:avLst>
              <a:gd name="adj" fmla="val 2258"/>
            </a:avLst>
          </a:prstGeom>
          <a:gradFill>
            <a:gsLst>
              <a:gs pos="0">
                <a:schemeClr val="lt1"/>
              </a:gs>
              <a:gs pos="83000">
                <a:srgbClr val="00B0F0"/>
              </a:gs>
              <a:gs pos="100000">
                <a:srgbClr val="00B0F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51"/>
          <p:cNvSpPr txBox="1">
            <a:spLocks noGrp="1"/>
          </p:cNvSpPr>
          <p:nvPr>
            <p:ph type="title"/>
          </p:nvPr>
        </p:nvSpPr>
        <p:spPr>
          <a:xfrm>
            <a:off x="406400" y="274638"/>
            <a:ext cx="11176000" cy="8064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3F3F3F"/>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978473"/>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978473"/>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978473"/>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978473"/>
                </a:solidFill>
                <a:latin typeface="Arial"/>
                <a:ea typeface="Arial"/>
                <a:cs typeface="Arial"/>
                <a:sym typeface="Arial"/>
              </a:defRPr>
            </a:lvl5pPr>
            <a:lvl6pPr marR="0" lvl="5" algn="l" rtl="0">
              <a:spcBef>
                <a:spcPts val="0"/>
              </a:spcBef>
              <a:spcAft>
                <a:spcPts val="0"/>
              </a:spcAft>
              <a:buSzPts val="1400"/>
              <a:buNone/>
              <a:defRPr sz="33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3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3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300" b="0" i="0" u="none" strike="noStrike" cap="none">
                <a:solidFill>
                  <a:schemeClr val="dk1"/>
                </a:solidFill>
                <a:latin typeface="Arial"/>
                <a:ea typeface="Arial"/>
                <a:cs typeface="Arial"/>
                <a:sym typeface="Arial"/>
              </a:defRPr>
            </a:lvl9pPr>
          </a:lstStyle>
          <a:p>
            <a:endParaRPr/>
          </a:p>
        </p:txBody>
      </p:sp>
      <p:sp>
        <p:nvSpPr>
          <p:cNvPr id="166" name="Google Shape;166;p51"/>
          <p:cNvSpPr txBox="1">
            <a:spLocks noGrp="1"/>
          </p:cNvSpPr>
          <p:nvPr>
            <p:ph type="body" idx="1"/>
          </p:nvPr>
        </p:nvSpPr>
        <p:spPr>
          <a:xfrm>
            <a:off x="406400" y="1233932"/>
            <a:ext cx="11176000" cy="4709669"/>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25"/>
              </a:spcBef>
              <a:spcAft>
                <a:spcPts val="0"/>
              </a:spcAft>
              <a:buClr>
                <a:srgbClr val="FF0000"/>
              </a:buClr>
              <a:buSzPts val="2000"/>
              <a:buFont typeface="Noto Sans Symbols"/>
              <a:buChar char="▪"/>
              <a:defRPr sz="2000" b="1" i="0" u="none" strike="noStrike" cap="none">
                <a:solidFill>
                  <a:srgbClr val="3F3F3F"/>
                </a:solidFill>
                <a:latin typeface="Arial"/>
                <a:ea typeface="Arial"/>
                <a:cs typeface="Arial"/>
                <a:sym typeface="Arial"/>
              </a:defRPr>
            </a:lvl1pPr>
            <a:lvl2pPr marL="914400" marR="0" lvl="1" indent="-342900" algn="l" rtl="0">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9719" algn="l" rtl="0">
              <a:spcBef>
                <a:spcPts val="225"/>
              </a:spcBef>
              <a:spcAft>
                <a:spcPts val="0"/>
              </a:spcAft>
              <a:buClr>
                <a:srgbClr val="FF0000"/>
              </a:buClr>
              <a:buSzPts val="1120"/>
              <a:buFont typeface="Arial"/>
              <a:buChar char="►"/>
              <a:defRPr sz="1600" b="1" i="0" u="none" strike="noStrike" cap="none">
                <a:solidFill>
                  <a:srgbClr val="3F3F3F"/>
                </a:solidFill>
                <a:latin typeface="Arial"/>
                <a:ea typeface="Arial"/>
                <a:cs typeface="Arial"/>
                <a:sym typeface="Arial"/>
              </a:defRPr>
            </a:lvl3pPr>
            <a:lvl4pPr marL="1828800" marR="0" lvl="3"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4pPr>
            <a:lvl5pPr marL="2286000" marR="0" lvl="4" indent="-330200" algn="l" rtl="0">
              <a:spcBef>
                <a:spcPts val="225"/>
              </a:spcBef>
              <a:spcAft>
                <a:spcPts val="0"/>
              </a:spcAft>
              <a:buClr>
                <a:srgbClr val="3F3F3F"/>
              </a:buClr>
              <a:buSzPts val="1600"/>
              <a:buFont typeface="Arial"/>
              <a:buChar char="»"/>
              <a:defRPr sz="1600" b="1"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67" name="Google Shape;167;p51"/>
          <p:cNvSpPr txBox="1">
            <a:spLocks noGrp="1"/>
          </p:cNvSpPr>
          <p:nvPr>
            <p:ph type="sldNum" idx="12"/>
          </p:nvPr>
        </p:nvSpPr>
        <p:spPr>
          <a:xfrm>
            <a:off x="11217522" y="-1985"/>
            <a:ext cx="969433"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750" b="1">
                <a:solidFill>
                  <a:srgbClr val="898989"/>
                </a:solidFill>
                <a:latin typeface="Arial"/>
                <a:ea typeface="Arial"/>
                <a:cs typeface="Arial"/>
                <a:sym typeface="Arial"/>
              </a:defRPr>
            </a:lvl1pPr>
            <a:lvl2pPr marL="0" marR="0" lvl="1" indent="0" algn="r" rtl="0">
              <a:spcBef>
                <a:spcPts val="0"/>
              </a:spcBef>
              <a:spcAft>
                <a:spcPts val="0"/>
              </a:spcAft>
              <a:buNone/>
              <a:defRPr sz="750" b="1">
                <a:solidFill>
                  <a:srgbClr val="898989"/>
                </a:solidFill>
                <a:latin typeface="Arial"/>
                <a:ea typeface="Arial"/>
                <a:cs typeface="Arial"/>
                <a:sym typeface="Arial"/>
              </a:defRPr>
            </a:lvl2pPr>
            <a:lvl3pPr marL="0" marR="0" lvl="2" indent="0" algn="r" rtl="0">
              <a:spcBef>
                <a:spcPts val="0"/>
              </a:spcBef>
              <a:spcAft>
                <a:spcPts val="0"/>
              </a:spcAft>
              <a:buNone/>
              <a:defRPr sz="750" b="1">
                <a:solidFill>
                  <a:srgbClr val="898989"/>
                </a:solidFill>
                <a:latin typeface="Arial"/>
                <a:ea typeface="Arial"/>
                <a:cs typeface="Arial"/>
                <a:sym typeface="Arial"/>
              </a:defRPr>
            </a:lvl3pPr>
            <a:lvl4pPr marL="0" marR="0" lvl="3" indent="0" algn="r" rtl="0">
              <a:spcBef>
                <a:spcPts val="0"/>
              </a:spcBef>
              <a:spcAft>
                <a:spcPts val="0"/>
              </a:spcAft>
              <a:buNone/>
              <a:defRPr sz="750" b="1">
                <a:solidFill>
                  <a:srgbClr val="898989"/>
                </a:solidFill>
                <a:latin typeface="Arial"/>
                <a:ea typeface="Arial"/>
                <a:cs typeface="Arial"/>
                <a:sym typeface="Arial"/>
              </a:defRPr>
            </a:lvl4pPr>
            <a:lvl5pPr marL="0" marR="0" lvl="4" indent="0" algn="r" rtl="0">
              <a:spcBef>
                <a:spcPts val="0"/>
              </a:spcBef>
              <a:spcAft>
                <a:spcPts val="0"/>
              </a:spcAft>
              <a:buNone/>
              <a:defRPr sz="750" b="1">
                <a:solidFill>
                  <a:srgbClr val="898989"/>
                </a:solidFill>
                <a:latin typeface="Arial"/>
                <a:ea typeface="Arial"/>
                <a:cs typeface="Arial"/>
                <a:sym typeface="Arial"/>
              </a:defRPr>
            </a:lvl5pPr>
            <a:lvl6pPr marL="0" marR="0" lvl="5" indent="0" algn="r" rtl="0">
              <a:spcBef>
                <a:spcPts val="0"/>
              </a:spcBef>
              <a:spcAft>
                <a:spcPts val="0"/>
              </a:spcAft>
              <a:buNone/>
              <a:defRPr sz="750" b="1">
                <a:solidFill>
                  <a:srgbClr val="898989"/>
                </a:solidFill>
                <a:latin typeface="Arial"/>
                <a:ea typeface="Arial"/>
                <a:cs typeface="Arial"/>
                <a:sym typeface="Arial"/>
              </a:defRPr>
            </a:lvl6pPr>
            <a:lvl7pPr marL="0" marR="0" lvl="6" indent="0" algn="r" rtl="0">
              <a:spcBef>
                <a:spcPts val="0"/>
              </a:spcBef>
              <a:spcAft>
                <a:spcPts val="0"/>
              </a:spcAft>
              <a:buNone/>
              <a:defRPr sz="750" b="1">
                <a:solidFill>
                  <a:srgbClr val="898989"/>
                </a:solidFill>
                <a:latin typeface="Arial"/>
                <a:ea typeface="Arial"/>
                <a:cs typeface="Arial"/>
                <a:sym typeface="Arial"/>
              </a:defRPr>
            </a:lvl7pPr>
            <a:lvl8pPr marL="0" marR="0" lvl="7" indent="0" algn="r" rtl="0">
              <a:spcBef>
                <a:spcPts val="0"/>
              </a:spcBef>
              <a:spcAft>
                <a:spcPts val="0"/>
              </a:spcAft>
              <a:buNone/>
              <a:defRPr sz="750" b="1">
                <a:solidFill>
                  <a:srgbClr val="898989"/>
                </a:solidFill>
                <a:latin typeface="Arial"/>
                <a:ea typeface="Arial"/>
                <a:cs typeface="Arial"/>
                <a:sym typeface="Arial"/>
              </a:defRPr>
            </a:lvl8pPr>
            <a:lvl9pPr marL="0" marR="0" lvl="8" indent="0" algn="r" rtl="0">
              <a:spcBef>
                <a:spcPts val="0"/>
              </a:spcBef>
              <a:spcAft>
                <a:spcPts val="0"/>
              </a:spcAft>
              <a:buNone/>
              <a:defRPr sz="750" b="1">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8" name="Google Shape;168;p51"/>
          <p:cNvCxnSpPr/>
          <p:nvPr/>
        </p:nvCxnSpPr>
        <p:spPr>
          <a:xfrm>
            <a:off x="406400" y="6309360"/>
            <a:ext cx="11358880" cy="0"/>
          </a:xfrm>
          <a:prstGeom prst="straightConnector1">
            <a:avLst/>
          </a:prstGeom>
          <a:noFill/>
          <a:ln w="19050" cap="flat" cmpd="sng">
            <a:solidFill>
              <a:schemeClr val="dk1"/>
            </a:solidFill>
            <a:prstDash val="solid"/>
            <a:round/>
            <a:headEnd type="none" w="sm" len="sm"/>
            <a:tailEnd type="none" w="sm" len="sm"/>
          </a:ln>
        </p:spPr>
      </p:cxnSp>
      <p:sp>
        <p:nvSpPr>
          <p:cNvPr id="169" name="Google Shape;169;p51"/>
          <p:cNvSpPr txBox="1"/>
          <p:nvPr/>
        </p:nvSpPr>
        <p:spPr>
          <a:xfrm>
            <a:off x="413316" y="6286500"/>
            <a:ext cx="113519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000000"/>
                </a:solidFill>
                <a:latin typeface="Arial"/>
                <a:ea typeface="Arial"/>
                <a:cs typeface="Arial"/>
                <a:sym typeface="Arial"/>
              </a:rPr>
              <a:t>US Army Corps of Engineers</a:t>
            </a:r>
            <a:endParaRPr/>
          </a:p>
        </p:txBody>
      </p:sp>
      <p:sp>
        <p:nvSpPr>
          <p:cNvPr id="170" name="Google Shape;170;p51"/>
          <p:cNvSpPr txBox="1"/>
          <p:nvPr/>
        </p:nvSpPr>
        <p:spPr>
          <a:xfrm>
            <a:off x="0" y="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//CUI//</a:t>
            </a:r>
            <a:endParaRPr/>
          </a:p>
        </p:txBody>
      </p:sp>
      <p:sp>
        <p:nvSpPr>
          <p:cNvPr id="171" name="Google Shape;171;p51"/>
          <p:cNvSpPr txBox="1"/>
          <p:nvPr/>
        </p:nvSpPr>
        <p:spPr>
          <a:xfrm>
            <a:off x="-6773" y="6583538"/>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rgbClr val="757575"/>
                </a:solidFill>
                <a:latin typeface="Arial"/>
                <a:ea typeface="Arial"/>
                <a:cs typeface="Arial"/>
                <a:sym typeface="Arial"/>
              </a:rPr>
              <a:t>//CUI//</a:t>
            </a:r>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gi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gif"/><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jpg"/><Relationship Id="rId11" Type="http://schemas.openxmlformats.org/officeDocument/2006/relationships/image" Target="../media/image66.jpg"/><Relationship Id="rId5" Type="http://schemas.openxmlformats.org/officeDocument/2006/relationships/image" Target="../media/image60.jpg"/><Relationship Id="rId10" Type="http://schemas.openxmlformats.org/officeDocument/2006/relationships/image" Target="../media/image65.png"/><Relationship Id="rId4" Type="http://schemas.openxmlformats.org/officeDocument/2006/relationships/image" Target="../media/image59.jpg"/><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environmentalsystems#applications"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jpeg"/><Relationship Id="rId4" Type="http://schemas.openxmlformats.org/officeDocument/2006/relationships/image" Target="../media/image118.jpeg"/></Relationships>
</file>

<file path=ppt/slides/_rels/slide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
          <p:cNvSpPr txBox="1">
            <a:spLocks noGrp="1"/>
          </p:cNvSpPr>
          <p:nvPr>
            <p:ph type="body" idx="1"/>
          </p:nvPr>
        </p:nvSpPr>
        <p:spPr>
          <a:xfrm>
            <a:off x="1440876" y="1814945"/>
            <a:ext cx="6747160" cy="358626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1600"/>
              <a:buNone/>
            </a:pPr>
            <a:r>
              <a:rPr lang="en-US" dirty="0">
                <a:solidFill>
                  <a:schemeClr val="bg1"/>
                </a:solidFill>
                <a:latin typeface="+mn-lt"/>
              </a:rPr>
              <a:t>Todd Steissberg, PhD, PE</a:t>
            </a:r>
          </a:p>
          <a:p>
            <a:pPr marL="0" lvl="0" indent="0" algn="l" rtl="0">
              <a:lnSpc>
                <a:spcPct val="100000"/>
              </a:lnSpc>
              <a:spcBef>
                <a:spcPts val="0"/>
              </a:spcBef>
              <a:spcAft>
                <a:spcPts val="0"/>
              </a:spcAft>
              <a:buClr>
                <a:schemeClr val="lt1"/>
              </a:buClr>
              <a:buSzPts val="1600"/>
              <a:buNone/>
            </a:pPr>
            <a:r>
              <a:rPr lang="en-US" dirty="0">
                <a:solidFill>
                  <a:schemeClr val="bg1"/>
                </a:solidFill>
                <a:latin typeface="+mn-lt"/>
              </a:rPr>
              <a:t>Research Environmental Engineer</a:t>
            </a:r>
          </a:p>
          <a:p>
            <a:pPr marL="0" lvl="0" indent="0" algn="l" rtl="0">
              <a:lnSpc>
                <a:spcPct val="100000"/>
              </a:lnSpc>
              <a:spcBef>
                <a:spcPts val="0"/>
              </a:spcBef>
              <a:spcAft>
                <a:spcPts val="0"/>
              </a:spcAft>
              <a:buClr>
                <a:schemeClr val="lt1"/>
              </a:buClr>
              <a:buSzPts val="1600"/>
              <a:buNone/>
            </a:pPr>
            <a:r>
              <a:rPr lang="en-US" dirty="0">
                <a:solidFill>
                  <a:schemeClr val="bg1"/>
                </a:solidFill>
                <a:latin typeface="+mn-lt"/>
              </a:rPr>
              <a:t>Team Lead, Ecohydrology</a:t>
            </a:r>
            <a:endParaRPr dirty="0">
              <a:solidFill>
                <a:schemeClr val="bg1"/>
              </a:solidFill>
              <a:latin typeface="+mn-lt"/>
            </a:endParaRPr>
          </a:p>
          <a:p>
            <a:pPr marL="0" lvl="0" indent="0" algn="l" rtl="0">
              <a:lnSpc>
                <a:spcPct val="100000"/>
              </a:lnSpc>
              <a:spcBef>
                <a:spcPts val="0"/>
              </a:spcBef>
              <a:spcAft>
                <a:spcPts val="0"/>
              </a:spcAft>
              <a:buClr>
                <a:schemeClr val="lt1"/>
              </a:buClr>
              <a:buSzPts val="1600"/>
              <a:buNone/>
            </a:pPr>
            <a:endParaRPr lang="en-US" dirty="0">
              <a:solidFill>
                <a:schemeClr val="bg1"/>
              </a:solidFill>
              <a:latin typeface="+mn-lt"/>
            </a:endParaRPr>
          </a:p>
          <a:p>
            <a:pPr marL="0" lvl="0" indent="0" algn="l" rtl="0">
              <a:lnSpc>
                <a:spcPct val="100000"/>
              </a:lnSpc>
              <a:spcBef>
                <a:spcPts val="0"/>
              </a:spcBef>
              <a:spcAft>
                <a:spcPts val="0"/>
              </a:spcAft>
              <a:buClr>
                <a:schemeClr val="lt1"/>
              </a:buClr>
              <a:buSzPts val="1600"/>
              <a:buNone/>
            </a:pPr>
            <a:r>
              <a:rPr lang="en-US" dirty="0">
                <a:solidFill>
                  <a:schemeClr val="bg1"/>
                </a:solidFill>
                <a:latin typeface="+mn-lt"/>
              </a:rPr>
              <a:t>Environmental Laboratory</a:t>
            </a:r>
            <a:endParaRPr dirty="0">
              <a:solidFill>
                <a:schemeClr val="bg1"/>
              </a:solidFill>
              <a:latin typeface="+mn-lt"/>
            </a:endParaRPr>
          </a:p>
          <a:p>
            <a:pPr marL="0" lvl="0" indent="0" algn="l" rtl="0">
              <a:lnSpc>
                <a:spcPct val="100000"/>
              </a:lnSpc>
              <a:spcBef>
                <a:spcPts val="0"/>
              </a:spcBef>
              <a:spcAft>
                <a:spcPts val="0"/>
              </a:spcAft>
              <a:buClr>
                <a:schemeClr val="lt1"/>
              </a:buClr>
              <a:buSzPts val="1600"/>
              <a:buNone/>
            </a:pPr>
            <a:r>
              <a:rPr lang="en-US" dirty="0">
                <a:solidFill>
                  <a:schemeClr val="bg1"/>
                </a:solidFill>
                <a:latin typeface="+mn-lt"/>
              </a:rPr>
              <a:t>Engineer Research and Development Center (ERDC)</a:t>
            </a:r>
            <a:endParaRPr dirty="0">
              <a:solidFill>
                <a:schemeClr val="bg1"/>
              </a:solidFill>
              <a:latin typeface="+mn-lt"/>
            </a:endParaRPr>
          </a:p>
          <a:p>
            <a:pPr marL="0" lvl="0" indent="0" algn="l" rtl="0">
              <a:lnSpc>
                <a:spcPct val="100000"/>
              </a:lnSpc>
              <a:spcBef>
                <a:spcPts val="0"/>
              </a:spcBef>
              <a:spcAft>
                <a:spcPts val="0"/>
              </a:spcAft>
              <a:buClr>
                <a:schemeClr val="lt1"/>
              </a:buClr>
              <a:buSzPts val="1600"/>
              <a:buNone/>
            </a:pPr>
            <a:r>
              <a:rPr lang="en-US" dirty="0">
                <a:solidFill>
                  <a:schemeClr val="bg1"/>
                </a:solidFill>
                <a:latin typeface="+mn-lt"/>
              </a:rPr>
              <a:t>U.S. Army Corps of Engineers</a:t>
            </a:r>
            <a:endParaRPr dirty="0">
              <a:solidFill>
                <a:schemeClr val="bg1"/>
              </a:solidFill>
              <a:latin typeface="+mn-lt"/>
            </a:endParaRPr>
          </a:p>
          <a:p>
            <a:pPr marL="0" lvl="0" indent="0" algn="l" rtl="0">
              <a:lnSpc>
                <a:spcPct val="100000"/>
              </a:lnSpc>
              <a:spcBef>
                <a:spcPts val="0"/>
              </a:spcBef>
              <a:spcAft>
                <a:spcPts val="0"/>
              </a:spcAft>
              <a:buClr>
                <a:schemeClr val="dk1"/>
              </a:buClr>
              <a:buSzPts val="1600"/>
              <a:buNone/>
            </a:pPr>
            <a:endParaRPr dirty="0">
              <a:solidFill>
                <a:schemeClr val="bg1"/>
              </a:solidFill>
              <a:latin typeface="+mn-lt"/>
            </a:endParaRPr>
          </a:p>
          <a:p>
            <a:pPr marL="0" lvl="0" indent="0" algn="l" rtl="0">
              <a:lnSpc>
                <a:spcPct val="100000"/>
              </a:lnSpc>
              <a:spcBef>
                <a:spcPts val="0"/>
              </a:spcBef>
              <a:spcAft>
                <a:spcPts val="0"/>
              </a:spcAft>
              <a:buClr>
                <a:schemeClr val="lt1"/>
              </a:buClr>
              <a:buSzPts val="1600"/>
              <a:buNone/>
            </a:pPr>
            <a:r>
              <a:rPr lang="en-US" dirty="0">
                <a:solidFill>
                  <a:schemeClr val="bg1"/>
                </a:solidFill>
                <a:latin typeface="+mn-lt"/>
              </a:rPr>
              <a:t>ASU Seminar</a:t>
            </a:r>
            <a:endParaRPr dirty="0">
              <a:solidFill>
                <a:schemeClr val="bg1"/>
              </a:solidFill>
              <a:latin typeface="+mn-lt"/>
            </a:endParaRPr>
          </a:p>
          <a:p>
            <a:pPr marL="0" lvl="0" indent="0" algn="l" rtl="0">
              <a:lnSpc>
                <a:spcPct val="100000"/>
              </a:lnSpc>
              <a:spcBef>
                <a:spcPts val="0"/>
              </a:spcBef>
              <a:spcAft>
                <a:spcPts val="0"/>
              </a:spcAft>
              <a:buClr>
                <a:schemeClr val="dk1"/>
              </a:buClr>
              <a:buSzPts val="1600"/>
              <a:buNone/>
            </a:pPr>
            <a:endParaRPr dirty="0">
              <a:solidFill>
                <a:schemeClr val="bg1"/>
              </a:solidFill>
              <a:latin typeface="+mn-lt"/>
            </a:endParaRPr>
          </a:p>
          <a:p>
            <a:pPr marL="0" lvl="0" indent="0" algn="l" rtl="0">
              <a:lnSpc>
                <a:spcPct val="100000"/>
              </a:lnSpc>
              <a:spcBef>
                <a:spcPts val="0"/>
              </a:spcBef>
              <a:spcAft>
                <a:spcPts val="0"/>
              </a:spcAft>
              <a:buClr>
                <a:schemeClr val="lt1"/>
              </a:buClr>
              <a:buSzPts val="1600"/>
              <a:buNone/>
            </a:pPr>
            <a:r>
              <a:rPr lang="en-US" dirty="0">
                <a:solidFill>
                  <a:schemeClr val="bg1"/>
                </a:solidFill>
                <a:latin typeface="+mn-lt"/>
              </a:rPr>
              <a:t>February 21, 2023</a:t>
            </a:r>
            <a:endParaRPr dirty="0">
              <a:solidFill>
                <a:schemeClr val="bg1"/>
              </a:solidFill>
              <a:latin typeface="+mn-lt"/>
            </a:endParaRPr>
          </a:p>
          <a:p>
            <a:pPr marL="0" lvl="0" indent="0" algn="l" rtl="0">
              <a:lnSpc>
                <a:spcPct val="100000"/>
              </a:lnSpc>
              <a:spcBef>
                <a:spcPts val="0"/>
              </a:spcBef>
              <a:spcAft>
                <a:spcPts val="0"/>
              </a:spcAft>
              <a:buClr>
                <a:schemeClr val="dk1"/>
              </a:buClr>
              <a:buSzPts val="1600"/>
              <a:buNone/>
            </a:pPr>
            <a:endParaRPr dirty="0">
              <a:solidFill>
                <a:schemeClr val="bg1"/>
              </a:solidFill>
              <a:latin typeface="+mn-lt"/>
            </a:endParaRPr>
          </a:p>
        </p:txBody>
      </p:sp>
      <p:sp>
        <p:nvSpPr>
          <p:cNvPr id="219" name="Google Shape;219;p1"/>
          <p:cNvSpPr txBox="1">
            <a:spLocks noGrp="1"/>
          </p:cNvSpPr>
          <p:nvPr>
            <p:ph type="title"/>
          </p:nvPr>
        </p:nvSpPr>
        <p:spPr>
          <a:xfrm>
            <a:off x="1440873" y="602376"/>
            <a:ext cx="6179127" cy="96204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000"/>
              <a:buFont typeface="Arial"/>
              <a:buNone/>
            </a:pPr>
            <a:r>
              <a:rPr lang="en-US" sz="2400" dirty="0"/>
              <a:t>Water Quality and Environmental Systems Modeling</a:t>
            </a:r>
            <a:endParaRPr sz="2400" dirty="0"/>
          </a:p>
        </p:txBody>
      </p:sp>
      <p:sp>
        <p:nvSpPr>
          <p:cNvPr id="220" name="Google Shape;220;p1"/>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21" name="Google Shape;221;p1"/>
          <p:cNvSpPr txBox="1">
            <a:spLocks noGrp="1"/>
          </p:cNvSpPr>
          <p:nvPr>
            <p:ph type="body" idx="2"/>
          </p:nvPr>
        </p:nvSpPr>
        <p:spPr>
          <a:xfrm>
            <a:off x="1" y="106998"/>
            <a:ext cx="12191999" cy="4032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Font typeface="Arial"/>
              <a:buNone/>
            </a:pPr>
            <a:r>
              <a:rPr lang="en-US">
                <a:solidFill>
                  <a:schemeClr val="dk1"/>
                </a:solidFill>
              </a:rPr>
              <a:t>UNCLASSIFIED</a:t>
            </a:r>
            <a:endParaRPr/>
          </a:p>
        </p:txBody>
      </p:sp>
      <p:sp>
        <p:nvSpPr>
          <p:cNvPr id="222" name="Google Shape;222;p1"/>
          <p:cNvSpPr txBox="1">
            <a:spLocks noGrp="1"/>
          </p:cNvSpPr>
          <p:nvPr>
            <p:ph type="body" idx="3"/>
          </p:nvPr>
        </p:nvSpPr>
        <p:spPr>
          <a:xfrm>
            <a:off x="0" y="6455410"/>
            <a:ext cx="12192000" cy="29591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solidFill>
                  <a:schemeClr val="dk1"/>
                </a:solidFill>
              </a:rPr>
              <a:t>UNCLASSIFIED</a:t>
            </a:r>
            <a:endParaRPr/>
          </a:p>
        </p:txBody>
      </p:sp>
      <p:pic>
        <p:nvPicPr>
          <p:cNvPr id="223" name="Google Shape;223;p1" descr="Text&#10;&#10;Description automatically generated"/>
          <p:cNvPicPr preferRelativeResize="0"/>
          <p:nvPr/>
        </p:nvPicPr>
        <p:blipFill rotWithShape="1">
          <a:blip r:embed="rId3">
            <a:alphaModFix/>
          </a:blip>
          <a:srcRect/>
          <a:stretch/>
        </p:blipFill>
        <p:spPr>
          <a:xfrm>
            <a:off x="7972011" y="5752810"/>
            <a:ext cx="1710994" cy="597676"/>
          </a:xfrm>
          <a:prstGeom prst="rect">
            <a:avLst/>
          </a:prstGeom>
          <a:noFill/>
          <a:ln>
            <a:noFill/>
          </a:ln>
        </p:spPr>
      </p:pic>
      <p:pic>
        <p:nvPicPr>
          <p:cNvPr id="224" name="Google Shape;224;p1" descr="A picture containing icon&#10;&#10;Description automatically generated"/>
          <p:cNvPicPr preferRelativeResize="0"/>
          <p:nvPr/>
        </p:nvPicPr>
        <p:blipFill rotWithShape="1">
          <a:blip r:embed="rId4">
            <a:alphaModFix/>
          </a:blip>
          <a:srcRect/>
          <a:stretch/>
        </p:blipFill>
        <p:spPr>
          <a:xfrm>
            <a:off x="2323678" y="5680641"/>
            <a:ext cx="723534" cy="680481"/>
          </a:xfrm>
          <a:prstGeom prst="rect">
            <a:avLst/>
          </a:prstGeom>
          <a:noFill/>
          <a:ln>
            <a:noFill/>
          </a:ln>
        </p:spPr>
      </p:pic>
      <p:pic>
        <p:nvPicPr>
          <p:cNvPr id="225" name="Google Shape;225;p1" descr="Text&#10;&#10;Description automatically generated with medium confidence"/>
          <p:cNvPicPr preferRelativeResize="0"/>
          <p:nvPr/>
        </p:nvPicPr>
        <p:blipFill rotWithShape="1">
          <a:blip r:embed="rId5">
            <a:alphaModFix/>
          </a:blip>
          <a:srcRect/>
          <a:stretch/>
        </p:blipFill>
        <p:spPr>
          <a:xfrm>
            <a:off x="5580366" y="5665002"/>
            <a:ext cx="2295025" cy="729818"/>
          </a:xfrm>
          <a:prstGeom prst="rect">
            <a:avLst/>
          </a:prstGeom>
          <a:noFill/>
          <a:ln>
            <a:noFill/>
          </a:ln>
        </p:spPr>
      </p:pic>
      <p:pic>
        <p:nvPicPr>
          <p:cNvPr id="226" name="Google Shape;226;p1" descr="Logo, company name&#10;&#10;Description automatically generated"/>
          <p:cNvPicPr preferRelativeResize="0"/>
          <p:nvPr/>
        </p:nvPicPr>
        <p:blipFill rotWithShape="1">
          <a:blip r:embed="rId6">
            <a:alphaModFix/>
          </a:blip>
          <a:srcRect/>
          <a:stretch/>
        </p:blipFill>
        <p:spPr>
          <a:xfrm>
            <a:off x="3306711" y="5752809"/>
            <a:ext cx="2130339" cy="536143"/>
          </a:xfrm>
          <a:prstGeom prst="rect">
            <a:avLst/>
          </a:prstGeom>
          <a:noFill/>
          <a:ln>
            <a:noFill/>
          </a:ln>
        </p:spPr>
      </p:pic>
      <p:sp>
        <p:nvSpPr>
          <p:cNvPr id="227" name="Google Shape;227;p1"/>
          <p:cNvSpPr txBox="1"/>
          <p:nvPr/>
        </p:nvSpPr>
        <p:spPr>
          <a:xfrm>
            <a:off x="939111" y="5592174"/>
            <a:ext cx="1399159"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none" strike="noStrike" cap="none" dirty="0">
                <a:solidFill>
                  <a:schemeClr val="dk1"/>
                </a:solidFill>
                <a:latin typeface="Arial"/>
                <a:ea typeface="Arial"/>
                <a:cs typeface="Arial"/>
                <a:sym typeface="Arial"/>
              </a:rPr>
              <a:t>Hydrologic</a:t>
            </a:r>
            <a:endParaRPr dirty="0"/>
          </a:p>
          <a:p>
            <a:pPr marL="0" marR="0" lvl="0" indent="0" algn="l" rtl="0">
              <a:spcBef>
                <a:spcPts val="0"/>
              </a:spcBef>
              <a:spcAft>
                <a:spcPts val="0"/>
              </a:spcAft>
              <a:buNone/>
            </a:pPr>
            <a:r>
              <a:rPr lang="en-US" sz="1400" b="1" dirty="0">
                <a:solidFill>
                  <a:schemeClr val="dk1"/>
                </a:solidFill>
                <a:latin typeface="Arial"/>
                <a:ea typeface="Arial"/>
                <a:cs typeface="Arial"/>
                <a:sym typeface="Arial"/>
              </a:rPr>
              <a:t>Engineering</a:t>
            </a:r>
            <a:endParaRPr dirty="0"/>
          </a:p>
          <a:p>
            <a:pPr marL="0" marR="0" lvl="0" indent="0" algn="l" rtl="0">
              <a:spcBef>
                <a:spcPts val="0"/>
              </a:spcBef>
              <a:spcAft>
                <a:spcPts val="0"/>
              </a:spcAft>
              <a:buNone/>
            </a:pPr>
            <a:r>
              <a:rPr lang="en-US" sz="1400" b="1" dirty="0">
                <a:solidFill>
                  <a:schemeClr val="dk1"/>
                </a:solidFill>
                <a:latin typeface="Arial"/>
                <a:ea typeface="Arial"/>
                <a:cs typeface="Arial"/>
                <a:sym typeface="Arial"/>
              </a:rPr>
              <a:t>Center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41274"/>
            <a:ext cx="6680200" cy="437637"/>
          </a:xfrm>
        </p:spPr>
        <p:txBody>
          <a:bodyPr/>
          <a:lstStyle/>
          <a:p>
            <a:pPr algn="ctr"/>
            <a:r>
              <a:rPr lang="en-US" sz="2800" dirty="0">
                <a:solidFill>
                  <a:schemeClr val="tx1"/>
                </a:solidFill>
                <a:latin typeface="+mj-lt"/>
                <a:cs typeface="Times New Roman" panose="02020603050405020304" pitchFamily="18" charset="0"/>
              </a:rPr>
              <a:t>Computer Models &amp; Programming</a:t>
            </a:r>
          </a:p>
        </p:txBody>
      </p:sp>
      <p:sp>
        <p:nvSpPr>
          <p:cNvPr id="3" name="Content Placeholder 2"/>
          <p:cNvSpPr>
            <a:spLocks noGrp="1"/>
          </p:cNvSpPr>
          <p:nvPr>
            <p:ph idx="1"/>
          </p:nvPr>
        </p:nvSpPr>
        <p:spPr>
          <a:xfrm>
            <a:off x="406400" y="759158"/>
            <a:ext cx="6680200" cy="5220664"/>
          </a:xfrm>
        </p:spPr>
        <p:txBody>
          <a:bodyPr/>
          <a:lstStyle/>
          <a:p>
            <a:pPr marL="228600" indent="-228600">
              <a:buClr>
                <a:schemeClr val="tx1"/>
              </a:buClr>
              <a:buFont typeface="Arial" panose="020B0604020202020204" pitchFamily="34" charset="0"/>
              <a:buChar char="•"/>
            </a:pPr>
            <a:r>
              <a:rPr lang="en-US" b="0" dirty="0"/>
              <a:t>Early computer models were custom-developed applications programmed for a specific purpose, such as a water quality model of a particular lake or reservoir.</a:t>
            </a:r>
          </a:p>
          <a:p>
            <a:pPr marL="228600" indent="-228600">
              <a:buClr>
                <a:schemeClr val="tx1"/>
              </a:buClr>
              <a:buFont typeface="Arial" panose="020B0604020202020204" pitchFamily="34" charset="0"/>
              <a:buChar char="•"/>
            </a:pPr>
            <a:r>
              <a:rPr lang="en-US" b="0" dirty="0">
                <a:solidFill>
                  <a:schemeClr val="tx1"/>
                </a:solidFill>
                <a:latin typeface="+mn-lt"/>
              </a:rPr>
              <a:t>The first </a:t>
            </a:r>
            <a:r>
              <a:rPr lang="en-US" b="0" i="1" dirty="0">
                <a:solidFill>
                  <a:schemeClr val="tx1"/>
                </a:solidFill>
                <a:latin typeface="+mn-lt"/>
              </a:rPr>
              <a:t>mathematical</a:t>
            </a:r>
            <a:r>
              <a:rPr lang="en-US" b="0" dirty="0">
                <a:solidFill>
                  <a:schemeClr val="tx1"/>
                </a:solidFill>
                <a:latin typeface="+mn-lt"/>
              </a:rPr>
              <a:t> water quality model was developed by Streeter and Phelps in 1925. It predicted the dissolved oxygen “sag curve” in rivers.</a:t>
            </a:r>
          </a:p>
          <a:p>
            <a:pPr marL="228600" indent="-228600">
              <a:buClr>
                <a:schemeClr val="tx1"/>
              </a:buClr>
              <a:buFont typeface="Arial" panose="020B0604020202020204" pitchFamily="34" charset="0"/>
              <a:buChar char="•"/>
            </a:pPr>
            <a:r>
              <a:rPr lang="en-US" b="0" dirty="0">
                <a:solidFill>
                  <a:schemeClr val="tx1"/>
                </a:solidFill>
                <a:latin typeface="+mn-lt"/>
              </a:rPr>
              <a:t>In the 1960’s, computer models began to be developed. By the early 1970’s, general-purpose models began to emerge.</a:t>
            </a:r>
          </a:p>
          <a:p>
            <a:pPr marL="228600" indent="-228600">
              <a:buClr>
                <a:schemeClr val="tx1"/>
              </a:buClr>
              <a:buFont typeface="Arial" panose="020B0604020202020204" pitchFamily="34" charset="0"/>
              <a:buChar char="•"/>
            </a:pPr>
            <a:r>
              <a:rPr lang="en-US" b="0" dirty="0">
                <a:solidFill>
                  <a:schemeClr val="tx1"/>
                </a:solidFill>
                <a:latin typeface="+mn-lt"/>
              </a:rPr>
              <a:t>Today’s general-purpose water resources models, e.g., HEC-RAS, HEC-ResSim, and CE-QUAL-W2, typically do not require the modeler to do any programming.</a:t>
            </a:r>
          </a:p>
          <a:p>
            <a:pPr marL="685800" lvl="1" indent="-228600">
              <a:buClr>
                <a:schemeClr val="tx1"/>
              </a:buClr>
            </a:pPr>
            <a:r>
              <a:rPr lang="en-US" b="0" dirty="0">
                <a:solidFill>
                  <a:schemeClr val="tx1"/>
                </a:solidFill>
              </a:rPr>
              <a:t>CE-QUAL-W2 is a general-purpose model, but it allows custom computations through modifying and enhancing the </a:t>
            </a:r>
            <a:r>
              <a:rPr lang="en-US" b="0" i="1" dirty="0">
                <a:solidFill>
                  <a:schemeClr val="tx1"/>
                </a:solidFill>
              </a:rPr>
              <a:t>source code</a:t>
            </a:r>
            <a:r>
              <a:rPr lang="en-US" b="0" dirty="0">
                <a:solidFill>
                  <a:schemeClr val="tx1"/>
                </a:solidFill>
              </a:rPr>
              <a:t>.</a:t>
            </a:r>
          </a:p>
          <a:p>
            <a:pPr marL="685800" lvl="1" indent="-228600">
              <a:buClr>
                <a:schemeClr val="tx1"/>
              </a:buClr>
            </a:pPr>
            <a:r>
              <a:rPr lang="en-US" b="0" dirty="0">
                <a:solidFill>
                  <a:schemeClr val="tx1"/>
                </a:solidFill>
                <a:latin typeface="+mn-lt"/>
              </a:rPr>
              <a:t>HEC-ResSim allows custom computations through “scripting.” Modelers cannot alter the source code.</a:t>
            </a:r>
          </a:p>
          <a:p>
            <a:pPr marL="685800" lvl="1" indent="-228600">
              <a:buClr>
                <a:schemeClr val="tx1"/>
              </a:buClr>
            </a:pPr>
            <a:r>
              <a:rPr lang="en-US" b="0" dirty="0">
                <a:solidFill>
                  <a:schemeClr val="tx1"/>
                </a:solidFill>
                <a:latin typeface="+mn-lt"/>
              </a:rPr>
              <a:t>Scripting (Python, R, MATLAB) is increasingly used for visualization and analysis of the results.</a:t>
            </a:r>
            <a:endParaRPr lang="en-US" sz="1800" b="0" dirty="0">
              <a:solidFill>
                <a:schemeClr val="tx1"/>
              </a:solidFill>
              <a:latin typeface="+mn-lt"/>
            </a:endParaRP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10</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3077" name="Picture 5">
            <a:extLst>
              <a:ext uri="{FF2B5EF4-FFF2-40B4-BE49-F238E27FC236}">
                <a16:creationId xmlns:a16="http://schemas.microsoft.com/office/drawing/2014/main" id="{167D7BFE-6EB3-FD69-7855-3FD387CCC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205" y="584321"/>
            <a:ext cx="4450081" cy="39902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500C85-D5CC-22CD-B331-5CC439F3C162}"/>
              </a:ext>
            </a:extLst>
          </p:cNvPr>
          <p:cNvSpPr txBox="1"/>
          <p:nvPr/>
        </p:nvSpPr>
        <p:spPr>
          <a:xfrm>
            <a:off x="7169509" y="4627111"/>
            <a:ext cx="4752415" cy="1569660"/>
          </a:xfrm>
          <a:prstGeom prst="rect">
            <a:avLst/>
          </a:prstGeom>
          <a:noFill/>
        </p:spPr>
        <p:txBody>
          <a:bodyPr wrap="square" rtlCol="0">
            <a:spAutoFit/>
          </a:bodyPr>
          <a:lstStyle/>
          <a:p>
            <a:r>
              <a:rPr lang="en-US" sz="1600" dirty="0"/>
              <a:t>A 48-hour computer simulation of Typhoon Mawar using the Weather Research and Forecasting model.</a:t>
            </a:r>
          </a:p>
          <a:p>
            <a:endParaRPr lang="en-US" sz="1600" dirty="0"/>
          </a:p>
          <a:p>
            <a:r>
              <a:rPr lang="en-US" sz="1600" dirty="0"/>
              <a:t>Source: </a:t>
            </a:r>
          </a:p>
          <a:p>
            <a:r>
              <a:rPr lang="en-US" sz="1600" dirty="0"/>
              <a:t>https://</a:t>
            </a:r>
            <a:r>
              <a:rPr lang="en-US" sz="1600" dirty="0" err="1"/>
              <a:t>en.wikipedia.org</a:t>
            </a:r>
            <a:r>
              <a:rPr lang="en-US" sz="1600" dirty="0"/>
              <a:t>/wiki/</a:t>
            </a:r>
            <a:r>
              <a:rPr lang="en-US" sz="1600" dirty="0" err="1"/>
              <a:t>Computer_simulation</a:t>
            </a:r>
            <a:endParaRPr lang="en-US" sz="1600" dirty="0"/>
          </a:p>
        </p:txBody>
      </p:sp>
    </p:spTree>
    <p:extLst>
      <p:ext uri="{BB962C8B-B14F-4D97-AF65-F5344CB8AC3E}">
        <p14:creationId xmlns:p14="http://schemas.microsoft.com/office/powerpoint/2010/main" val="2481185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
          <p:cNvSpPr txBox="1">
            <a:spLocks noGrp="1"/>
          </p:cNvSpPr>
          <p:nvPr>
            <p:ph type="title"/>
          </p:nvPr>
        </p:nvSpPr>
        <p:spPr>
          <a:xfrm>
            <a:off x="195263" y="241274"/>
            <a:ext cx="11176000" cy="52089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solidFill>
                  <a:schemeClr val="dk1"/>
                </a:solidFill>
                <a:latin typeface="Arial"/>
                <a:ea typeface="Arial"/>
                <a:cs typeface="Arial"/>
                <a:sym typeface="Arial"/>
              </a:rPr>
              <a:t>Water Quality Modeling</a:t>
            </a:r>
            <a:endParaRPr sz="2800" dirty="0"/>
          </a:p>
        </p:txBody>
      </p:sp>
      <p:sp>
        <p:nvSpPr>
          <p:cNvPr id="233" name="Google Shape;233;p2"/>
          <p:cNvSpPr txBox="1">
            <a:spLocks noGrp="1"/>
          </p:cNvSpPr>
          <p:nvPr>
            <p:ph type="body" idx="1"/>
          </p:nvPr>
        </p:nvSpPr>
        <p:spPr>
          <a:xfrm>
            <a:off x="406400" y="895794"/>
            <a:ext cx="6040119" cy="5220664"/>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800"/>
              <a:buFont typeface="Arial"/>
              <a:buChar char="•"/>
            </a:pPr>
            <a:r>
              <a:rPr lang="en-US" b="0" dirty="0">
                <a:solidFill>
                  <a:schemeClr val="dk1"/>
                </a:solidFill>
                <a:latin typeface="Arial"/>
                <a:ea typeface="Arial"/>
                <a:cs typeface="Arial"/>
                <a:sym typeface="Arial"/>
              </a:rPr>
              <a:t>Water quality modeling combines mathematical descriptions of the physical and biogeochemical processes to characterize behavior of a waterbody or water resource. </a:t>
            </a:r>
            <a:endParaRPr dirty="0"/>
          </a:p>
          <a:p>
            <a:pPr marL="228600" lvl="0" indent="-228600" algn="l" rtl="0">
              <a:spcBef>
                <a:spcPts val="225"/>
              </a:spcBef>
              <a:spcAft>
                <a:spcPts val="0"/>
              </a:spcAft>
              <a:buClr>
                <a:schemeClr val="dk1"/>
              </a:buClr>
              <a:buSzPts val="1800"/>
              <a:buFont typeface="Arial"/>
              <a:buChar char="•"/>
            </a:pPr>
            <a:r>
              <a:rPr lang="en-US" b="0" dirty="0">
                <a:solidFill>
                  <a:schemeClr val="dk1"/>
                </a:solidFill>
                <a:latin typeface="Arial"/>
                <a:ea typeface="Arial"/>
                <a:cs typeface="Arial"/>
                <a:sym typeface="Arial"/>
              </a:rPr>
              <a:t>Water resource and water quality models have been developed to understand and predict the processes in reservoirs, rivers, and watershed runoff.</a:t>
            </a:r>
            <a:endParaRPr dirty="0"/>
          </a:p>
          <a:p>
            <a:pPr marL="228600" lvl="0" indent="-228600" algn="l" rtl="0">
              <a:spcBef>
                <a:spcPts val="225"/>
              </a:spcBef>
              <a:spcAft>
                <a:spcPts val="0"/>
              </a:spcAft>
              <a:buClr>
                <a:schemeClr val="dk1"/>
              </a:buClr>
              <a:buSzPts val="1800"/>
              <a:buFont typeface="Arial"/>
              <a:buChar char="•"/>
            </a:pPr>
            <a:r>
              <a:rPr lang="en-US" b="0" dirty="0">
                <a:solidFill>
                  <a:schemeClr val="dk1"/>
                </a:solidFill>
                <a:latin typeface="Arial"/>
                <a:ea typeface="Arial"/>
                <a:cs typeface="Arial"/>
                <a:sym typeface="Arial"/>
              </a:rPr>
              <a:t>The following fields comprise the body of knowledge required for accurate water quality modeling and analysis:</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Hydrodynamics (physical limnology)</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Meteorology</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Aquatic chemistry (chemical limnology)</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Aquatic biology (biological limnology)</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Geology (sedimentation, sediment settling, resuspension, and transport)</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Mathematics and numerical methods</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Statistics</a:t>
            </a:r>
            <a:endParaRPr dirty="0"/>
          </a:p>
        </p:txBody>
      </p:sp>
      <p:sp>
        <p:nvSpPr>
          <p:cNvPr id="234" name="Google Shape;234;p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a:t>
            </a:fld>
            <a:endParaRPr/>
          </a:p>
        </p:txBody>
      </p:sp>
      <p:sp>
        <p:nvSpPr>
          <p:cNvPr id="235" name="Google Shape;235;p2">
            <a:hlinkClick r:id="rId3"/>
          </p:cNvPr>
          <p:cNvSpPr/>
          <p:nvPr/>
        </p:nvSpPr>
        <p:spPr>
          <a:xfrm flipH="1">
            <a:off x="1143506" y="4200498"/>
            <a:ext cx="45719" cy="1046343"/>
          </a:xfrm>
          <a:prstGeom prst="rect">
            <a:avLst/>
          </a:prstGeom>
          <a:noFill/>
          <a:ln>
            <a:noFill/>
          </a:ln>
        </p:spPr>
        <p:txBody>
          <a:bodyPr spcFirstLastPara="1" wrap="square" lIns="0" tIns="182500" rIns="91425" bIns="122175" anchor="ctr" anchorCtr="0">
            <a:spAutoFit/>
          </a:bodyPr>
          <a:lstStyle/>
          <a:p>
            <a:pPr marL="0" marR="0" lvl="0" indent="0" algn="l" rtl="0">
              <a:lnSpc>
                <a:spcPct val="100000"/>
              </a:lnSpc>
              <a:spcBef>
                <a:spcPts val="0"/>
              </a:spcBef>
              <a:spcAft>
                <a:spcPts val="0"/>
              </a:spcAft>
              <a:buClr>
                <a:schemeClr val="dk1"/>
              </a:buClr>
              <a:buSzPts val="1600"/>
              <a:buFont typeface="Arial"/>
              <a:buNone/>
            </a:pPr>
            <a:endParaRPr sz="1600" b="1" i="0" u="none" strike="noStrike" cap="none">
              <a:solidFill>
                <a:srgbClr val="24292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br>
              <a:rPr lang="en-US" sz="1600" b="0" i="0" u="none" strike="noStrike" cap="none">
                <a:solidFill>
                  <a:schemeClr val="dk1"/>
                </a:solidFill>
                <a:latin typeface="Arial"/>
                <a:ea typeface="Arial"/>
                <a:cs typeface="Arial"/>
                <a:sym typeface="Arial"/>
              </a:rPr>
            </a:br>
            <a:endParaRPr sz="1600" b="0" i="0" u="none" strike="noStrike" cap="none">
              <a:solidFill>
                <a:schemeClr val="dk1"/>
              </a:solidFill>
              <a:latin typeface="Arial"/>
              <a:ea typeface="Arial"/>
              <a:cs typeface="Arial"/>
              <a:sym typeface="Arial"/>
            </a:endParaRPr>
          </a:p>
        </p:txBody>
      </p:sp>
      <p:grpSp>
        <p:nvGrpSpPr>
          <p:cNvPr id="236" name="Google Shape;236;p2"/>
          <p:cNvGrpSpPr/>
          <p:nvPr/>
        </p:nvGrpSpPr>
        <p:grpSpPr>
          <a:xfrm>
            <a:off x="6479919" y="1043638"/>
            <a:ext cx="5190493" cy="4497464"/>
            <a:chOff x="4243393" y="2589079"/>
            <a:chExt cx="4748207" cy="4002965"/>
          </a:xfrm>
        </p:grpSpPr>
        <p:pic>
          <p:nvPicPr>
            <p:cNvPr id="237" name="Google Shape;237;p2" descr="C:\Users\q0hectes\Desktop\WMIST Webinar Water Quality in HEC-ResSim and CWMS\images\02-br6-mehr-dam 90.jpg"/>
            <p:cNvPicPr preferRelativeResize="0"/>
            <p:nvPr/>
          </p:nvPicPr>
          <p:blipFill rotWithShape="1">
            <a:blip r:embed="rId4">
              <a:alphaModFix/>
            </a:blip>
            <a:srcRect/>
            <a:stretch/>
          </p:blipFill>
          <p:spPr>
            <a:xfrm>
              <a:off x="5693170" y="4378657"/>
              <a:ext cx="3222230" cy="2213387"/>
            </a:xfrm>
            <a:prstGeom prst="rect">
              <a:avLst/>
            </a:prstGeom>
            <a:noFill/>
            <a:ln>
              <a:noFill/>
            </a:ln>
          </p:spPr>
        </p:pic>
        <p:pic>
          <p:nvPicPr>
            <p:cNvPr id="238" name="Google Shape;238;p2" descr="C:\Users\q0hectes\Desktop\WMIST Webinar Water Quality in HEC-ResSim and CWMS\images\RooseveltDam.jpg"/>
            <p:cNvPicPr preferRelativeResize="0"/>
            <p:nvPr/>
          </p:nvPicPr>
          <p:blipFill rotWithShape="1">
            <a:blip r:embed="rId5">
              <a:alphaModFix/>
            </a:blip>
            <a:srcRect/>
            <a:stretch/>
          </p:blipFill>
          <p:spPr>
            <a:xfrm>
              <a:off x="4243393" y="2635870"/>
              <a:ext cx="3106003" cy="2301922"/>
            </a:xfrm>
            <a:prstGeom prst="rect">
              <a:avLst/>
            </a:prstGeom>
            <a:noFill/>
            <a:ln>
              <a:noFill/>
            </a:ln>
          </p:spPr>
        </p:pic>
        <p:sp>
          <p:nvSpPr>
            <p:cNvPr id="239" name="Google Shape;239;p2"/>
            <p:cNvSpPr txBox="1"/>
            <p:nvPr/>
          </p:nvSpPr>
          <p:spPr>
            <a:xfrm>
              <a:off x="7373203" y="2589079"/>
              <a:ext cx="161839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6600"/>
                  </a:solidFill>
                  <a:latin typeface="Arial"/>
                  <a:ea typeface="Arial"/>
                  <a:cs typeface="Arial"/>
                  <a:sym typeface="Arial"/>
                </a:rPr>
                <a:t>Flows influence water quality</a:t>
              </a:r>
              <a:endParaRPr/>
            </a:p>
          </p:txBody>
        </p:sp>
        <p:sp>
          <p:nvSpPr>
            <p:cNvPr id="240" name="Google Shape;240;p2"/>
            <p:cNvSpPr txBox="1"/>
            <p:nvPr/>
          </p:nvSpPr>
          <p:spPr>
            <a:xfrm>
              <a:off x="7373203" y="4378657"/>
              <a:ext cx="154219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6600"/>
                  </a:solidFill>
                  <a:latin typeface="Arial"/>
                  <a:ea typeface="Arial"/>
                  <a:cs typeface="Arial"/>
                  <a:sym typeface="Arial"/>
                </a:rPr>
                <a:t>Water quality must influence flows</a:t>
              </a:r>
              <a:endParaRPr/>
            </a:p>
          </p:txBody>
        </p:sp>
        <p:sp>
          <p:nvSpPr>
            <p:cNvPr id="241" name="Google Shape;241;p2"/>
            <p:cNvSpPr/>
            <p:nvPr/>
          </p:nvSpPr>
          <p:spPr>
            <a:xfrm>
              <a:off x="7816483" y="3160709"/>
              <a:ext cx="562970" cy="1194549"/>
            </a:xfrm>
            <a:prstGeom prst="downArrow">
              <a:avLst>
                <a:gd name="adj1" fmla="val 50000"/>
                <a:gd name="adj2" fmla="val 50000"/>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671694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
          <p:cNvSpPr txBox="1">
            <a:spLocks noGrp="1"/>
          </p:cNvSpPr>
          <p:nvPr>
            <p:ph type="title"/>
          </p:nvPr>
        </p:nvSpPr>
        <p:spPr>
          <a:xfrm>
            <a:off x="406401" y="274643"/>
            <a:ext cx="7532744" cy="45164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solidFill>
                  <a:schemeClr val="dk1"/>
                </a:solidFill>
                <a:latin typeface="Arial"/>
                <a:ea typeface="Arial"/>
                <a:cs typeface="Arial"/>
                <a:sym typeface="Arial"/>
              </a:rPr>
              <a:t>Benefits of Water Quality Modeling</a:t>
            </a:r>
            <a:endParaRPr sz="1400" dirty="0">
              <a:solidFill>
                <a:schemeClr val="dk1"/>
              </a:solidFill>
              <a:latin typeface="Arial"/>
              <a:ea typeface="Arial"/>
              <a:cs typeface="Arial"/>
              <a:sym typeface="Arial"/>
            </a:endParaRPr>
          </a:p>
        </p:txBody>
      </p:sp>
      <p:sp>
        <p:nvSpPr>
          <p:cNvPr id="248" name="Google Shape;248;p3"/>
          <p:cNvSpPr txBox="1">
            <a:spLocks noGrp="1"/>
          </p:cNvSpPr>
          <p:nvPr>
            <p:ph type="body" idx="1"/>
          </p:nvPr>
        </p:nvSpPr>
        <p:spPr>
          <a:xfrm>
            <a:off x="406401" y="1081093"/>
            <a:ext cx="7532744" cy="5126523"/>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800"/>
              <a:buFont typeface="Arial"/>
              <a:buChar char="•"/>
            </a:pPr>
            <a:r>
              <a:rPr lang="en-US" b="0" dirty="0">
                <a:solidFill>
                  <a:schemeClr val="dk1"/>
                </a:solidFill>
                <a:latin typeface="Arial"/>
                <a:ea typeface="Arial"/>
                <a:cs typeface="Arial"/>
                <a:sym typeface="Arial"/>
              </a:rPr>
              <a:t>Interpolation</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Observed data is sparse in space and time.</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Interpolation addresses questions like:</a:t>
            </a:r>
            <a:endParaRPr dirty="0"/>
          </a:p>
          <a:p>
            <a:pPr marL="1143000" lvl="2" indent="-228600" algn="l" rtl="0">
              <a:spcBef>
                <a:spcPts val="225"/>
              </a:spcBef>
              <a:spcAft>
                <a:spcPts val="0"/>
              </a:spcAft>
              <a:buClr>
                <a:schemeClr val="dk1"/>
              </a:buClr>
              <a:buSzPts val="900"/>
              <a:buChar char="►"/>
            </a:pPr>
            <a:r>
              <a:rPr lang="en-US" sz="1800" b="0" dirty="0">
                <a:solidFill>
                  <a:schemeClr val="dk1"/>
                </a:solidFill>
                <a:latin typeface="Arial"/>
                <a:ea typeface="Arial"/>
                <a:cs typeface="Arial"/>
                <a:sym typeface="Arial"/>
              </a:rPr>
              <a:t>Where are the best locations for sampling?</a:t>
            </a:r>
            <a:endParaRPr dirty="0"/>
          </a:p>
          <a:p>
            <a:pPr marL="1143000" lvl="2" indent="-228600" algn="l" rtl="0">
              <a:spcBef>
                <a:spcPts val="225"/>
              </a:spcBef>
              <a:spcAft>
                <a:spcPts val="0"/>
              </a:spcAft>
              <a:buClr>
                <a:schemeClr val="dk1"/>
              </a:buClr>
              <a:buSzPts val="900"/>
              <a:buChar char="►"/>
            </a:pPr>
            <a:r>
              <a:rPr lang="en-US" sz="1800" b="0" dirty="0">
                <a:solidFill>
                  <a:schemeClr val="dk1"/>
                </a:solidFill>
                <a:latin typeface="Arial"/>
                <a:ea typeface="Arial"/>
                <a:cs typeface="Arial"/>
                <a:sym typeface="Arial"/>
              </a:rPr>
              <a:t>Where are the most severe water quality problems occurring?</a:t>
            </a:r>
            <a:endParaRPr dirty="0"/>
          </a:p>
          <a:p>
            <a:pPr marL="228600" lvl="0" indent="-228600" algn="l" rtl="0">
              <a:spcBef>
                <a:spcPts val="225"/>
              </a:spcBef>
              <a:spcAft>
                <a:spcPts val="0"/>
              </a:spcAft>
              <a:buClr>
                <a:schemeClr val="dk1"/>
              </a:buClr>
              <a:buSzPts val="1800"/>
              <a:buFont typeface="Arial"/>
              <a:buChar char="•"/>
            </a:pPr>
            <a:r>
              <a:rPr lang="en-US" b="0" dirty="0">
                <a:solidFill>
                  <a:schemeClr val="dk1"/>
                </a:solidFill>
                <a:latin typeface="Arial"/>
                <a:ea typeface="Arial"/>
                <a:cs typeface="Arial"/>
                <a:sym typeface="Arial"/>
              </a:rPr>
              <a:t>Extrapolation</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Forecast water quality in the future.</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Predict water quality for different water management scenarios</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Extrapolation answers questions like:</a:t>
            </a:r>
            <a:endParaRPr dirty="0"/>
          </a:p>
          <a:p>
            <a:pPr marL="1143000" lvl="2" indent="-228600" algn="l" rtl="0">
              <a:spcBef>
                <a:spcPts val="225"/>
              </a:spcBef>
              <a:spcAft>
                <a:spcPts val="0"/>
              </a:spcAft>
              <a:buClr>
                <a:schemeClr val="dk1"/>
              </a:buClr>
              <a:buSzPts val="900"/>
              <a:buChar char="►"/>
            </a:pPr>
            <a:r>
              <a:rPr lang="en-US" sz="1800" b="0" dirty="0">
                <a:solidFill>
                  <a:schemeClr val="dk1"/>
                </a:solidFill>
                <a:latin typeface="Arial"/>
                <a:ea typeface="Arial"/>
                <a:cs typeface="Arial"/>
                <a:sym typeface="Arial"/>
              </a:rPr>
              <a:t>How will the watershed function under different climate forcing conditions?</a:t>
            </a:r>
            <a:endParaRPr dirty="0"/>
          </a:p>
          <a:p>
            <a:pPr marL="1143000" lvl="2" indent="-228600" algn="l" rtl="0">
              <a:spcBef>
                <a:spcPts val="225"/>
              </a:spcBef>
              <a:spcAft>
                <a:spcPts val="0"/>
              </a:spcAft>
              <a:buClr>
                <a:schemeClr val="dk1"/>
              </a:buClr>
              <a:buSzPts val="900"/>
              <a:buChar char="►"/>
            </a:pPr>
            <a:r>
              <a:rPr lang="en-US" sz="1800" b="0" dirty="0">
                <a:solidFill>
                  <a:schemeClr val="dk1"/>
                </a:solidFill>
                <a:latin typeface="Arial"/>
                <a:ea typeface="Arial"/>
                <a:cs typeface="Arial"/>
                <a:sym typeface="Arial"/>
              </a:rPr>
              <a:t>How will the ecosystem respond if flow allocations are changed, hydropower withdrawals increased, and releases altered to meet ecosystem restoration targets (e-flows)?</a:t>
            </a:r>
            <a:endParaRPr dirty="0"/>
          </a:p>
          <a:p>
            <a:pPr marL="228600" lvl="0" indent="-228600" algn="l" rtl="0">
              <a:spcBef>
                <a:spcPts val="225"/>
              </a:spcBef>
              <a:spcAft>
                <a:spcPts val="0"/>
              </a:spcAft>
              <a:buClr>
                <a:schemeClr val="dk1"/>
              </a:buClr>
              <a:buSzPts val="1800"/>
              <a:buFont typeface="Arial"/>
              <a:buChar char="•"/>
            </a:pPr>
            <a:r>
              <a:rPr lang="en-US" b="0" dirty="0">
                <a:solidFill>
                  <a:schemeClr val="dk1"/>
                </a:solidFill>
                <a:latin typeface="Arial"/>
                <a:ea typeface="Arial"/>
                <a:cs typeface="Arial"/>
                <a:sym typeface="Arial"/>
              </a:rPr>
              <a:t>Improved understanding of the system.</a:t>
            </a:r>
            <a:endParaRPr dirty="0"/>
          </a:p>
          <a:p>
            <a:pPr marL="914400" lvl="1" indent="-228600" algn="l" rtl="0">
              <a:spcBef>
                <a:spcPts val="225"/>
              </a:spcBef>
              <a:spcAft>
                <a:spcPts val="0"/>
              </a:spcAft>
              <a:buClr>
                <a:schemeClr val="dk1"/>
              </a:buClr>
              <a:buSzPts val="1800"/>
              <a:buNone/>
            </a:pPr>
            <a:endParaRPr b="0" dirty="0">
              <a:solidFill>
                <a:schemeClr val="dk1"/>
              </a:solidFill>
              <a:latin typeface="Arial"/>
              <a:ea typeface="Arial"/>
              <a:cs typeface="Arial"/>
              <a:sym typeface="Arial"/>
            </a:endParaRPr>
          </a:p>
        </p:txBody>
      </p:sp>
      <p:pic>
        <p:nvPicPr>
          <p:cNvPr id="249" name="Google Shape;249;p3" descr="A picture containing mountain, nature, outdoor, track&#10;&#10;Description automatically generated"/>
          <p:cNvPicPr preferRelativeResize="0"/>
          <p:nvPr/>
        </p:nvPicPr>
        <p:blipFill rotWithShape="1">
          <a:blip r:embed="rId3">
            <a:alphaModFix/>
          </a:blip>
          <a:srcRect/>
          <a:stretch/>
        </p:blipFill>
        <p:spPr>
          <a:xfrm>
            <a:off x="7985074" y="575308"/>
            <a:ext cx="3720967" cy="2418629"/>
          </a:xfrm>
          <a:prstGeom prst="rect">
            <a:avLst/>
          </a:prstGeom>
          <a:noFill/>
          <a:ln>
            <a:noFill/>
          </a:ln>
        </p:spPr>
      </p:pic>
      <p:sp>
        <p:nvSpPr>
          <p:cNvPr id="250" name="Google Shape;250;p3"/>
          <p:cNvSpPr txBox="1"/>
          <p:nvPr/>
        </p:nvSpPr>
        <p:spPr>
          <a:xfrm>
            <a:off x="7985074" y="5944771"/>
            <a:ext cx="372096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Dworshak Dam, Idaho</a:t>
            </a:r>
            <a:endParaRPr/>
          </a:p>
        </p:txBody>
      </p:sp>
      <p:pic>
        <p:nvPicPr>
          <p:cNvPr id="251" name="Google Shape;251;p3" descr="A picture containing mountain, outdoor, nature&#10;&#10;Description automatically generated"/>
          <p:cNvPicPr preferRelativeResize="0"/>
          <p:nvPr/>
        </p:nvPicPr>
        <p:blipFill rotWithShape="1">
          <a:blip r:embed="rId4">
            <a:alphaModFix/>
          </a:blip>
          <a:srcRect/>
          <a:stretch/>
        </p:blipFill>
        <p:spPr>
          <a:xfrm>
            <a:off x="7985074" y="3348748"/>
            <a:ext cx="3720966" cy="2596023"/>
          </a:xfrm>
          <a:prstGeom prst="rect">
            <a:avLst/>
          </a:prstGeom>
          <a:noFill/>
          <a:ln>
            <a:noFill/>
          </a:ln>
        </p:spPr>
      </p:pic>
      <p:sp>
        <p:nvSpPr>
          <p:cNvPr id="252" name="Google Shape;252;p3"/>
          <p:cNvSpPr txBox="1"/>
          <p:nvPr/>
        </p:nvSpPr>
        <p:spPr>
          <a:xfrm>
            <a:off x="7991527" y="2962322"/>
            <a:ext cx="372096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Detroit Dam, Oregon</a:t>
            </a:r>
            <a:endParaRPr/>
          </a:p>
        </p:txBody>
      </p:sp>
    </p:spTree>
    <p:extLst>
      <p:ext uri="{BB962C8B-B14F-4D97-AF65-F5344CB8AC3E}">
        <p14:creationId xmlns:p14="http://schemas.microsoft.com/office/powerpoint/2010/main" val="229073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41274"/>
            <a:ext cx="11775064" cy="500261"/>
          </a:xfrm>
        </p:spPr>
        <p:txBody>
          <a:bodyPr/>
          <a:lstStyle/>
          <a:p>
            <a:pPr algn="ctr"/>
            <a:r>
              <a:rPr lang="en-US" sz="2800" dirty="0">
                <a:solidFill>
                  <a:schemeClr val="tx1"/>
                </a:solidFill>
                <a:latin typeface="+mj-lt"/>
                <a:cs typeface="Times New Roman" panose="02020603050405020304" pitchFamily="18" charset="0"/>
              </a:rPr>
              <a:t>Systems Modeling: Guiding Principles</a:t>
            </a:r>
          </a:p>
        </p:txBody>
      </p:sp>
      <p:sp>
        <p:nvSpPr>
          <p:cNvPr id="3" name="Content Placeholder 2"/>
          <p:cNvSpPr>
            <a:spLocks noGrp="1"/>
          </p:cNvSpPr>
          <p:nvPr>
            <p:ph idx="1"/>
          </p:nvPr>
        </p:nvSpPr>
        <p:spPr>
          <a:xfrm>
            <a:off x="406400" y="1008014"/>
            <a:ext cx="8157983" cy="5220664"/>
          </a:xfrm>
        </p:spPr>
        <p:txBody>
          <a:bodyPr/>
          <a:lstStyle/>
          <a:p>
            <a:pPr>
              <a:spcAft>
                <a:spcPts val="600"/>
              </a:spcAft>
              <a:buClr>
                <a:schemeClr val="tx1"/>
              </a:buClr>
            </a:pPr>
            <a:r>
              <a:rPr lang="en-US" dirty="0">
                <a:solidFill>
                  <a:schemeClr val="tx1"/>
                </a:solidFill>
                <a:latin typeface="+mn-lt"/>
              </a:rPr>
              <a:t>George Box:</a:t>
            </a:r>
          </a:p>
          <a:p>
            <a:pPr marL="357187" lvl="1" indent="0">
              <a:spcAft>
                <a:spcPts val="600"/>
              </a:spcAft>
              <a:buClr>
                <a:schemeClr val="tx1"/>
              </a:buClr>
              <a:buNone/>
            </a:pPr>
            <a:r>
              <a:rPr lang="en-US" b="0" i="1" dirty="0">
                <a:solidFill>
                  <a:schemeClr val="tx1"/>
                </a:solidFill>
                <a:latin typeface="+mn-lt"/>
              </a:rPr>
              <a:t>... all models are approximations. Essentially,</a:t>
            </a:r>
            <a:r>
              <a:rPr lang="en-US" i="1" dirty="0">
                <a:solidFill>
                  <a:schemeClr val="tx1"/>
                </a:solidFill>
                <a:latin typeface="+mn-lt"/>
              </a:rPr>
              <a:t> all models are wrong, but some are useful.</a:t>
            </a:r>
            <a:r>
              <a:rPr lang="en-US" b="0" i="1" dirty="0">
                <a:solidFill>
                  <a:schemeClr val="tx1"/>
                </a:solidFill>
                <a:latin typeface="+mn-lt"/>
              </a:rPr>
              <a:t> However, the approximate nature of the model must always be borne in mind....</a:t>
            </a:r>
          </a:p>
          <a:p>
            <a:pPr marL="357187" lvl="1" indent="0">
              <a:spcAft>
                <a:spcPts val="600"/>
              </a:spcAft>
              <a:buClr>
                <a:schemeClr val="tx1"/>
              </a:buClr>
              <a:buNone/>
            </a:pPr>
            <a:r>
              <a:rPr lang="en-US" b="0" u="sng" dirty="0">
                <a:solidFill>
                  <a:schemeClr val="tx1"/>
                </a:solidFill>
                <a:latin typeface="+mn-lt"/>
              </a:rPr>
              <a:t>Paraphrased</a:t>
            </a:r>
            <a:r>
              <a:rPr lang="en-US" b="0" dirty="0">
                <a:solidFill>
                  <a:schemeClr val="tx1"/>
                </a:solidFill>
                <a:latin typeface="+mn-lt"/>
              </a:rPr>
              <a:t>:</a:t>
            </a:r>
          </a:p>
          <a:p>
            <a:pPr marL="646112" lvl="2" indent="0">
              <a:spcAft>
                <a:spcPts val="600"/>
              </a:spcAft>
              <a:buClr>
                <a:schemeClr val="tx1"/>
              </a:buClr>
              <a:buNone/>
            </a:pPr>
            <a:r>
              <a:rPr lang="en-US" sz="1800" b="0" dirty="0">
                <a:solidFill>
                  <a:schemeClr val="tx1"/>
                </a:solidFill>
                <a:latin typeface="+mn-lt"/>
              </a:rPr>
              <a:t>“All models are wrong, but some are useful.”</a:t>
            </a:r>
          </a:p>
          <a:p>
            <a:pPr>
              <a:spcAft>
                <a:spcPts val="600"/>
              </a:spcAft>
              <a:buClr>
                <a:schemeClr val="tx1"/>
              </a:buClr>
            </a:pPr>
            <a:r>
              <a:rPr lang="en-US" dirty="0">
                <a:solidFill>
                  <a:schemeClr val="tx1"/>
                </a:solidFill>
                <a:latin typeface="+mn-lt"/>
              </a:rPr>
              <a:t>Albert Einstein:</a:t>
            </a:r>
          </a:p>
          <a:p>
            <a:pPr marL="357187" lvl="1" indent="0">
              <a:spcAft>
                <a:spcPts val="600"/>
              </a:spcAft>
              <a:buClr>
                <a:schemeClr val="tx1"/>
              </a:buClr>
              <a:buNone/>
            </a:pPr>
            <a:r>
              <a:rPr lang="en-US" b="0" i="1" dirty="0">
                <a:solidFill>
                  <a:schemeClr val="tx1"/>
                </a:solidFill>
              </a:rPr>
              <a:t>It can scarcely be denied that the supreme goal of all theory is to make the irreducible basic elements as simple and as few as possible without having to surrender the adequate representation of a single datum of experience.</a:t>
            </a:r>
            <a:endParaRPr lang="en-US" b="0" i="1" dirty="0">
              <a:solidFill>
                <a:schemeClr val="tx1"/>
              </a:solidFill>
              <a:latin typeface="+mn-lt"/>
            </a:endParaRPr>
          </a:p>
          <a:p>
            <a:pPr marL="357187" lvl="1" indent="0">
              <a:spcAft>
                <a:spcPts val="600"/>
              </a:spcAft>
              <a:buClr>
                <a:schemeClr val="tx1"/>
              </a:buClr>
              <a:buNone/>
            </a:pPr>
            <a:r>
              <a:rPr lang="en-US" b="0" u="sng" dirty="0">
                <a:solidFill>
                  <a:schemeClr val="tx1"/>
                </a:solidFill>
                <a:latin typeface="+mn-lt"/>
              </a:rPr>
              <a:t>Paraphrased</a:t>
            </a:r>
            <a:r>
              <a:rPr lang="en-US" b="0" dirty="0">
                <a:solidFill>
                  <a:schemeClr val="tx1"/>
                </a:solidFill>
                <a:latin typeface="+mn-lt"/>
              </a:rPr>
              <a:t>:</a:t>
            </a:r>
          </a:p>
          <a:p>
            <a:pPr marL="646112" lvl="2" indent="0">
              <a:spcAft>
                <a:spcPts val="600"/>
              </a:spcAft>
              <a:buClr>
                <a:schemeClr val="tx1"/>
              </a:buClr>
              <a:buNone/>
            </a:pPr>
            <a:r>
              <a:rPr lang="en-US" sz="1800" b="0" dirty="0">
                <a:solidFill>
                  <a:schemeClr val="tx1"/>
                </a:solidFill>
                <a:latin typeface="+mn-lt"/>
              </a:rPr>
              <a:t>“Everything should be made as simple as possible, but no simpler.”</a:t>
            </a:r>
          </a:p>
          <a:p>
            <a:pPr indent="-214313">
              <a:spcAft>
                <a:spcPts val="600"/>
              </a:spcAft>
              <a:buClr>
                <a:schemeClr val="tx1"/>
              </a:buClr>
            </a:pPr>
            <a:r>
              <a:rPr lang="en-US" dirty="0">
                <a:solidFill>
                  <a:schemeClr val="tx1"/>
                </a:solidFill>
                <a:latin typeface="+mn-lt"/>
              </a:rPr>
              <a:t>Hans Albert Einstein (Hydraulic Engineer):</a:t>
            </a:r>
          </a:p>
          <a:p>
            <a:pPr marL="357187" lvl="1" indent="0">
              <a:spcAft>
                <a:spcPts val="600"/>
              </a:spcAft>
              <a:buClr>
                <a:schemeClr val="tx1"/>
              </a:buClr>
              <a:buNone/>
            </a:pPr>
            <a:r>
              <a:rPr lang="en-US" b="0" i="1" dirty="0">
                <a:solidFill>
                  <a:schemeClr val="tx1"/>
                </a:solidFill>
                <a:latin typeface="+mn-lt"/>
              </a:rPr>
              <a:t>You can assume anything you want. The water won’t! </a:t>
            </a:r>
          </a:p>
          <a:p>
            <a:pPr marL="357187" lvl="1" indent="0">
              <a:spcAft>
                <a:spcPts val="600"/>
              </a:spcAft>
              <a:buClr>
                <a:schemeClr val="tx1"/>
              </a:buClr>
              <a:buNone/>
            </a:pPr>
            <a:r>
              <a:rPr lang="en-US" b="0" u="sng" dirty="0">
                <a:solidFill>
                  <a:schemeClr val="tx1"/>
                </a:solidFill>
                <a:latin typeface="+mn-lt"/>
              </a:rPr>
              <a:t>Moral</a:t>
            </a:r>
            <a:r>
              <a:rPr lang="en-US" b="0" dirty="0">
                <a:solidFill>
                  <a:schemeClr val="tx1"/>
                </a:solidFill>
                <a:latin typeface="+mn-lt"/>
              </a:rPr>
              <a:t>: Be careful with your assumptions.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13</a:t>
            </a:fld>
            <a:endParaRPr lang="en-US"/>
          </a:p>
        </p:txBody>
      </p:sp>
      <p:pic>
        <p:nvPicPr>
          <p:cNvPr id="1026" name="Picture 2">
            <a:extLst>
              <a:ext uri="{FF2B5EF4-FFF2-40B4-BE49-F238E27FC236}">
                <a16:creationId xmlns:a16="http://schemas.microsoft.com/office/drawing/2014/main" id="{12B3E320-1ACB-8453-7368-EE4E204C8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9409" y="1037959"/>
            <a:ext cx="1531842" cy="2304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64A574E-B65E-42C9-6CF5-1BF131F0D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163" y="4430332"/>
            <a:ext cx="1739288" cy="173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DB090A-CB57-E9ED-03D4-E79FCCBF630D}"/>
              </a:ext>
            </a:extLst>
          </p:cNvPr>
          <p:cNvSpPr txBox="1"/>
          <p:nvPr/>
        </p:nvSpPr>
        <p:spPr>
          <a:xfrm>
            <a:off x="9926451" y="4588845"/>
            <a:ext cx="1666705" cy="1569660"/>
          </a:xfrm>
          <a:prstGeom prst="rect">
            <a:avLst/>
          </a:prstGeom>
          <a:noFill/>
        </p:spPr>
        <p:txBody>
          <a:bodyPr wrap="square" rtlCol="0">
            <a:spAutoFit/>
          </a:bodyPr>
          <a:lstStyle/>
          <a:p>
            <a:r>
              <a:rPr lang="en-US" sz="1600" dirty="0"/>
              <a:t>Albert Einstein, said of his son’s career, “He is working on a more difficult problem.”</a:t>
            </a:r>
          </a:p>
        </p:txBody>
      </p:sp>
      <p:pic>
        <p:nvPicPr>
          <p:cNvPr id="1028" name="Picture 4" descr="Albert Einstein - Wikipedia">
            <a:extLst>
              <a:ext uri="{FF2B5EF4-FFF2-40B4-BE49-F238E27FC236}">
                <a16:creationId xmlns:a16="http://schemas.microsoft.com/office/drawing/2014/main" id="{173D6314-156C-2F5F-8A28-430DAA957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4761" y="2296632"/>
            <a:ext cx="1728395" cy="227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61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51785"/>
            <a:ext cx="7119938" cy="505496"/>
          </a:xfrm>
        </p:spPr>
        <p:txBody>
          <a:bodyPr/>
          <a:lstStyle/>
          <a:p>
            <a:pPr algn="ctr"/>
            <a:r>
              <a:rPr lang="en-US" sz="2800" dirty="0">
                <a:solidFill>
                  <a:schemeClr val="tx1"/>
                </a:solidFill>
                <a:latin typeface="+mj-lt"/>
                <a:cs typeface="Times New Roman" panose="02020603050405020304" pitchFamily="18" charset="0"/>
              </a:rPr>
              <a:t>The Tea Leaf Paradox</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14</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t>Question: When you stir a cup of tea with tea leaves in the bottom of the cup, do they move towards the center of the cup or towards the sides?</a:t>
            </a: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28910" y="704730"/>
            <a:ext cx="4064000" cy="3048000"/>
          </a:xfrm>
          <a:prstGeom prst="rect">
            <a:avLst/>
          </a:prstGeom>
        </p:spPr>
      </p:pic>
    </p:spTree>
    <p:extLst>
      <p:ext uri="{BB962C8B-B14F-4D97-AF65-F5344CB8AC3E}">
        <p14:creationId xmlns:p14="http://schemas.microsoft.com/office/powerpoint/2010/main" val="229145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15</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t>It seems simple: centrifugal force should cause the tea leaves to collect along the sides of the cup. But do they?</a:t>
            </a:r>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sp>
        <p:nvSpPr>
          <p:cNvPr id="6" name="Title 1">
            <a:extLst>
              <a:ext uri="{FF2B5EF4-FFF2-40B4-BE49-F238E27FC236}">
                <a16:creationId xmlns:a16="http://schemas.microsoft.com/office/drawing/2014/main" id="{FE6EEC83-C9AA-8845-F134-ADFD79277362}"/>
              </a:ext>
            </a:extLst>
          </p:cNvPr>
          <p:cNvSpPr>
            <a:spLocks noGrp="1"/>
          </p:cNvSpPr>
          <p:nvPr>
            <p:ph type="title"/>
          </p:nvPr>
        </p:nvSpPr>
        <p:spPr>
          <a:xfrm>
            <a:off x="195263" y="251785"/>
            <a:ext cx="7119938" cy="505496"/>
          </a:xfrm>
        </p:spPr>
        <p:txBody>
          <a:bodyPr/>
          <a:lstStyle/>
          <a:p>
            <a:pPr algn="ctr"/>
            <a:r>
              <a:rPr lang="en-US" sz="2800" dirty="0">
                <a:solidFill>
                  <a:schemeClr val="tx1"/>
                </a:solidFill>
                <a:latin typeface="+mj-lt"/>
                <a:cs typeface="Times New Roman" panose="02020603050405020304" pitchFamily="18" charset="0"/>
              </a:rPr>
              <a:t>The Tea Leaf Paradox</a:t>
            </a:r>
          </a:p>
        </p:txBody>
      </p:sp>
    </p:spTree>
    <p:extLst>
      <p:ext uri="{BB962C8B-B14F-4D97-AF65-F5344CB8AC3E}">
        <p14:creationId xmlns:p14="http://schemas.microsoft.com/office/powerpoint/2010/main" val="254501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16</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t>It seems simple: centrifugal force should cause the tea leaves to collect along the sides of the cup. But do they?</a:t>
            </a:r>
          </a:p>
          <a:p>
            <a:pPr marL="228600" indent="-228600">
              <a:buClr>
                <a:schemeClr val="tx1"/>
              </a:buClr>
              <a:buFont typeface="Arial" panose="020B0604020202020204" pitchFamily="34" charset="0"/>
              <a:buChar char="•"/>
            </a:pPr>
            <a:r>
              <a:rPr lang="en-US" b="0" dirty="0"/>
              <a:t>Albert Einstein solved this problem in 1926 in a paper he wrote on meandering rivers. Einstein was the first person to describe how </a:t>
            </a:r>
            <a:r>
              <a:rPr lang="en-US" b="0" i="1" dirty="0"/>
              <a:t>helical flow </a:t>
            </a:r>
            <a:r>
              <a:rPr lang="en-US" b="0" dirty="0"/>
              <a:t>helps to determine the length and migration of meander bends in rivers.</a:t>
            </a:r>
          </a:p>
          <a:p>
            <a:pPr marL="342900" indent="-342900">
              <a:buClr>
                <a:schemeClr val="tx1"/>
              </a:buClr>
              <a:buFont typeface="Arial" panose="020B0604020202020204" pitchFamily="34" charset="0"/>
              <a:buChar char="•"/>
            </a:pPr>
            <a:endParaRPr lang="en-US" b="0" dirty="0"/>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pic>
        <p:nvPicPr>
          <p:cNvPr id="11266" name="Picture 2">
            <a:extLst>
              <a:ext uri="{FF2B5EF4-FFF2-40B4-BE49-F238E27FC236}">
                <a16:creationId xmlns:a16="http://schemas.microsoft.com/office/drawing/2014/main" id="{FDB35643-C0F2-D557-417A-70A92ACEB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8515" y="3838238"/>
            <a:ext cx="2625237" cy="25263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1CA23A1-E182-C7D9-5493-24D817CABBC7}"/>
              </a:ext>
            </a:extLst>
          </p:cNvPr>
          <p:cNvSpPr>
            <a:spLocks noGrp="1"/>
          </p:cNvSpPr>
          <p:nvPr>
            <p:ph type="title"/>
          </p:nvPr>
        </p:nvSpPr>
        <p:spPr>
          <a:xfrm>
            <a:off x="195263" y="251785"/>
            <a:ext cx="7119938" cy="505496"/>
          </a:xfrm>
        </p:spPr>
        <p:txBody>
          <a:bodyPr/>
          <a:lstStyle/>
          <a:p>
            <a:pPr algn="ctr"/>
            <a:r>
              <a:rPr lang="en-US" sz="2800" dirty="0">
                <a:solidFill>
                  <a:schemeClr val="tx1"/>
                </a:solidFill>
                <a:latin typeface="+mj-lt"/>
                <a:cs typeface="Times New Roman" panose="02020603050405020304" pitchFamily="18" charset="0"/>
              </a:rPr>
              <a:t>The Tea Leaf Paradox</a:t>
            </a:r>
          </a:p>
        </p:txBody>
      </p:sp>
    </p:spTree>
    <p:extLst>
      <p:ext uri="{BB962C8B-B14F-4D97-AF65-F5344CB8AC3E}">
        <p14:creationId xmlns:p14="http://schemas.microsoft.com/office/powerpoint/2010/main" val="119860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17</a:t>
            </a:fld>
            <a:endParaRPr lang="en-US"/>
          </a:p>
        </p:txBody>
      </p:sp>
      <p:sp>
        <p:nvSpPr>
          <p:cNvPr id="8" name="Content Placeholder 2">
            <a:extLst>
              <a:ext uri="{FF2B5EF4-FFF2-40B4-BE49-F238E27FC236}">
                <a16:creationId xmlns:a16="http://schemas.microsoft.com/office/drawing/2014/main" id="{B5558295-BA94-B19A-DE8B-79140C73887A}"/>
              </a:ext>
            </a:extLst>
          </p:cNvPr>
          <p:cNvSpPr>
            <a:spLocks noGrp="1"/>
          </p:cNvSpPr>
          <p:nvPr>
            <p:ph idx="1"/>
          </p:nvPr>
        </p:nvSpPr>
        <p:spPr>
          <a:xfrm>
            <a:off x="406400" y="1032424"/>
            <a:ext cx="6908801" cy="5220664"/>
          </a:xfrm>
        </p:spPr>
        <p:txBody>
          <a:bodyPr/>
          <a:lstStyle/>
          <a:p>
            <a:pPr marL="228600" indent="-228600">
              <a:buClr>
                <a:schemeClr val="tx1"/>
              </a:buClr>
              <a:buFont typeface="Arial" panose="020B0604020202020204" pitchFamily="34" charset="0"/>
              <a:buChar char="•"/>
            </a:pPr>
            <a:r>
              <a:rPr lang="en-US" b="0" dirty="0"/>
              <a:t>Question: When you stir a cup of tea with tea leaves in the bottom of the cup, do they move towards the center of the cup or towards the sides?</a:t>
            </a:r>
          </a:p>
          <a:p>
            <a:pPr marL="228600" indent="-228600">
              <a:buClr>
                <a:schemeClr val="tx1"/>
              </a:buClr>
              <a:buFont typeface="Arial" panose="020B0604020202020204" pitchFamily="34" charset="0"/>
              <a:buChar char="•"/>
            </a:pPr>
            <a:r>
              <a:rPr lang="en-US" b="0" dirty="0"/>
              <a:t>It seems simple: centrifugal force should cause the tea leaves to collect along the sides of the cup. But do they?</a:t>
            </a:r>
          </a:p>
          <a:p>
            <a:pPr marL="228600" indent="-228600">
              <a:buClr>
                <a:schemeClr val="tx1"/>
              </a:buClr>
              <a:buFont typeface="Arial" panose="020B0604020202020204" pitchFamily="34" charset="0"/>
              <a:buChar char="•"/>
            </a:pPr>
            <a:r>
              <a:rPr lang="en-US" b="0" dirty="0"/>
              <a:t>Albert Einstein solved this problem in 1926 in a paper he wrote on meandering rivers. Einstein was the first person to describe how </a:t>
            </a:r>
            <a:r>
              <a:rPr lang="en-US" b="0" i="1" dirty="0"/>
              <a:t>helical flow </a:t>
            </a:r>
            <a:r>
              <a:rPr lang="en-US" b="0" dirty="0"/>
              <a:t>helps to determine the length and migration of meander bends in rivers.</a:t>
            </a:r>
          </a:p>
          <a:p>
            <a:pPr marL="342900" indent="-342900">
              <a:buClr>
                <a:schemeClr val="tx1"/>
              </a:buClr>
              <a:buFont typeface="Arial" panose="020B0604020202020204" pitchFamily="34" charset="0"/>
              <a:buChar char="•"/>
            </a:pPr>
            <a:endParaRPr lang="en-US" b="0" dirty="0"/>
          </a:p>
        </p:txBody>
      </p:sp>
      <p:pic>
        <p:nvPicPr>
          <p:cNvPr id="11" name="Tea Leaf Paradox Stirring-7w8FHZJrJvM.mp4" descr="Tea Leaf Paradox Stirring-7w8FHZJrJvM.mp4">
            <a:hlinkClick r:id="" action="ppaction://media"/>
            <a:extLst>
              <a:ext uri="{FF2B5EF4-FFF2-40B4-BE49-F238E27FC236}">
                <a16:creationId xmlns:a16="http://schemas.microsoft.com/office/drawing/2014/main" id="{C47AA46F-E2D7-EC80-128C-FC61C5EB9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8400" y="683710"/>
            <a:ext cx="4064000" cy="3048000"/>
          </a:xfrm>
          <a:prstGeom prst="rect">
            <a:avLst/>
          </a:prstGeom>
        </p:spPr>
      </p:pic>
      <p:pic>
        <p:nvPicPr>
          <p:cNvPr id="11266" name="Picture 2">
            <a:extLst>
              <a:ext uri="{FF2B5EF4-FFF2-40B4-BE49-F238E27FC236}">
                <a16:creationId xmlns:a16="http://schemas.microsoft.com/office/drawing/2014/main" id="{FDB35643-C0F2-D557-417A-70A92ACEB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8515" y="3838238"/>
            <a:ext cx="2625237" cy="25263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background pattern&#10;&#10;Description automatically generated">
            <a:extLst>
              <a:ext uri="{FF2B5EF4-FFF2-40B4-BE49-F238E27FC236}">
                <a16:creationId xmlns:a16="http://schemas.microsoft.com/office/drawing/2014/main" id="{2F55BA1C-7903-004A-A3CC-C4BCBA87ED5E}"/>
              </a:ext>
            </a:extLst>
          </p:cNvPr>
          <p:cNvPicPr>
            <a:picLocks noChangeAspect="1"/>
          </p:cNvPicPr>
          <p:nvPr/>
        </p:nvPicPr>
        <p:blipFill>
          <a:blip r:embed="rId6"/>
          <a:stretch>
            <a:fillRect/>
          </a:stretch>
        </p:blipFill>
        <p:spPr>
          <a:xfrm>
            <a:off x="3836117" y="3731292"/>
            <a:ext cx="3279820" cy="2186547"/>
          </a:xfrm>
          <a:prstGeom prst="rect">
            <a:avLst/>
          </a:prstGeom>
        </p:spPr>
      </p:pic>
      <p:pic>
        <p:nvPicPr>
          <p:cNvPr id="17" name="Picture 16" descr="A picture containing text, grass, blackboard&#10;&#10;Description automatically generated">
            <a:extLst>
              <a:ext uri="{FF2B5EF4-FFF2-40B4-BE49-F238E27FC236}">
                <a16:creationId xmlns:a16="http://schemas.microsoft.com/office/drawing/2014/main" id="{EC580901-1F95-8CDE-4C36-6AF7C2E0B03E}"/>
              </a:ext>
            </a:extLst>
          </p:cNvPr>
          <p:cNvPicPr>
            <a:picLocks noChangeAspect="1"/>
          </p:cNvPicPr>
          <p:nvPr/>
        </p:nvPicPr>
        <p:blipFill>
          <a:blip r:embed="rId7"/>
          <a:stretch>
            <a:fillRect/>
          </a:stretch>
        </p:blipFill>
        <p:spPr>
          <a:xfrm>
            <a:off x="483674" y="3731292"/>
            <a:ext cx="3276600" cy="2184400"/>
          </a:xfrm>
          <a:prstGeom prst="rect">
            <a:avLst/>
          </a:prstGeom>
        </p:spPr>
      </p:pic>
      <p:sp>
        <p:nvSpPr>
          <p:cNvPr id="18" name="TextBox 17">
            <a:extLst>
              <a:ext uri="{FF2B5EF4-FFF2-40B4-BE49-F238E27FC236}">
                <a16:creationId xmlns:a16="http://schemas.microsoft.com/office/drawing/2014/main" id="{DD8B416E-29A6-B8D3-6C1F-5B1257A3D136}"/>
              </a:ext>
            </a:extLst>
          </p:cNvPr>
          <p:cNvSpPr txBox="1"/>
          <p:nvPr/>
        </p:nvSpPr>
        <p:spPr>
          <a:xfrm>
            <a:off x="483674" y="5941273"/>
            <a:ext cx="3279820" cy="338554"/>
          </a:xfrm>
          <a:prstGeom prst="rect">
            <a:avLst/>
          </a:prstGeom>
          <a:noFill/>
        </p:spPr>
        <p:txBody>
          <a:bodyPr wrap="square" rtlCol="0">
            <a:spAutoFit/>
          </a:bodyPr>
          <a:lstStyle/>
          <a:p>
            <a:pPr algn="ctr"/>
            <a:r>
              <a:rPr lang="en-US" sz="1600" dirty="0"/>
              <a:t>Amazon River, 1985</a:t>
            </a:r>
          </a:p>
        </p:txBody>
      </p:sp>
      <p:sp>
        <p:nvSpPr>
          <p:cNvPr id="21" name="TextBox 20">
            <a:extLst>
              <a:ext uri="{FF2B5EF4-FFF2-40B4-BE49-F238E27FC236}">
                <a16:creationId xmlns:a16="http://schemas.microsoft.com/office/drawing/2014/main" id="{0D852614-868A-B6D3-C9C2-2C9018CA6A1C}"/>
              </a:ext>
            </a:extLst>
          </p:cNvPr>
          <p:cNvSpPr txBox="1"/>
          <p:nvPr/>
        </p:nvSpPr>
        <p:spPr>
          <a:xfrm>
            <a:off x="3836117" y="5941273"/>
            <a:ext cx="3279820" cy="338554"/>
          </a:xfrm>
          <a:prstGeom prst="rect">
            <a:avLst/>
          </a:prstGeom>
          <a:noFill/>
        </p:spPr>
        <p:txBody>
          <a:bodyPr wrap="square" rtlCol="0">
            <a:spAutoFit/>
          </a:bodyPr>
          <a:lstStyle/>
          <a:p>
            <a:pPr algn="ctr"/>
            <a:r>
              <a:rPr lang="en-US" sz="1600" dirty="0"/>
              <a:t>Amazon River, 2014</a:t>
            </a:r>
          </a:p>
        </p:txBody>
      </p:sp>
      <p:sp>
        <p:nvSpPr>
          <p:cNvPr id="22" name="TextBox 21">
            <a:extLst>
              <a:ext uri="{FF2B5EF4-FFF2-40B4-BE49-F238E27FC236}">
                <a16:creationId xmlns:a16="http://schemas.microsoft.com/office/drawing/2014/main" id="{8B417399-1454-1A0E-D140-90C3AA2EE741}"/>
              </a:ext>
            </a:extLst>
          </p:cNvPr>
          <p:cNvSpPr txBox="1"/>
          <p:nvPr/>
        </p:nvSpPr>
        <p:spPr>
          <a:xfrm>
            <a:off x="3851321" y="5564082"/>
            <a:ext cx="3249411" cy="338554"/>
          </a:xfrm>
          <a:prstGeom prst="rect">
            <a:avLst/>
          </a:prstGeom>
          <a:noFill/>
        </p:spPr>
        <p:txBody>
          <a:bodyPr wrap="square" rtlCol="0">
            <a:spAutoFit/>
          </a:bodyPr>
          <a:lstStyle/>
          <a:p>
            <a:pPr algn="ctr"/>
            <a:r>
              <a:rPr lang="en-US" sz="1600" dirty="0">
                <a:solidFill>
                  <a:schemeClr val="bg1"/>
                </a:solidFill>
              </a:rPr>
              <a:t>https:earthobservatory.nasa.gov</a:t>
            </a:r>
          </a:p>
        </p:txBody>
      </p:sp>
      <p:sp>
        <p:nvSpPr>
          <p:cNvPr id="6" name="Title 1">
            <a:extLst>
              <a:ext uri="{FF2B5EF4-FFF2-40B4-BE49-F238E27FC236}">
                <a16:creationId xmlns:a16="http://schemas.microsoft.com/office/drawing/2014/main" id="{44EAE02E-E986-4867-E793-3694F51DB093}"/>
              </a:ext>
            </a:extLst>
          </p:cNvPr>
          <p:cNvSpPr>
            <a:spLocks noGrp="1"/>
          </p:cNvSpPr>
          <p:nvPr>
            <p:ph type="title"/>
          </p:nvPr>
        </p:nvSpPr>
        <p:spPr>
          <a:xfrm>
            <a:off x="195263" y="251785"/>
            <a:ext cx="7119938" cy="505496"/>
          </a:xfrm>
        </p:spPr>
        <p:txBody>
          <a:bodyPr/>
          <a:lstStyle/>
          <a:p>
            <a:pPr algn="ctr"/>
            <a:r>
              <a:rPr lang="en-US" sz="2800" dirty="0">
                <a:solidFill>
                  <a:schemeClr val="tx1"/>
                </a:solidFill>
                <a:latin typeface="+mj-lt"/>
                <a:cs typeface="Times New Roman" panose="02020603050405020304" pitchFamily="18" charset="0"/>
              </a:rPr>
              <a:t>The Tea Leaf Paradox</a:t>
            </a:r>
          </a:p>
        </p:txBody>
      </p:sp>
    </p:spTree>
    <p:extLst>
      <p:ext uri="{BB962C8B-B14F-4D97-AF65-F5344CB8AC3E}">
        <p14:creationId xmlns:p14="http://schemas.microsoft.com/office/powerpoint/2010/main" val="264130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30764"/>
            <a:ext cx="11176000" cy="464655"/>
          </a:xfrm>
        </p:spPr>
        <p:txBody>
          <a:bodyPr/>
          <a:lstStyle/>
          <a:p>
            <a:pPr algn="ctr"/>
            <a:r>
              <a:rPr lang="en-US" dirty="0">
                <a:solidFill>
                  <a:schemeClr val="tx1"/>
                </a:solidFill>
                <a:latin typeface="+mj-lt"/>
                <a:cs typeface="Times New Roman" panose="02020603050405020304" pitchFamily="18" charset="0"/>
              </a:rPr>
              <a:t>Hydrodynamics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18</a:t>
            </a:fld>
            <a:endParaRPr lang="en-US"/>
          </a:p>
        </p:txBody>
      </p:sp>
      <p:pic>
        <p:nvPicPr>
          <p:cNvPr id="1026" name="Picture 2">
            <a:extLst>
              <a:ext uri="{FF2B5EF4-FFF2-40B4-BE49-F238E27FC236}">
                <a16:creationId xmlns:a16="http://schemas.microsoft.com/office/drawing/2014/main" id="{842EE185-5AD7-DBC9-DA46-681B9FDFA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615" y="810163"/>
            <a:ext cx="9566770" cy="538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35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
          <p:cNvSpPr txBox="1">
            <a:spLocks noGrp="1"/>
          </p:cNvSpPr>
          <p:nvPr>
            <p:ph type="title"/>
          </p:nvPr>
        </p:nvSpPr>
        <p:spPr>
          <a:xfrm>
            <a:off x="210207" y="274642"/>
            <a:ext cx="11750565" cy="51808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Important Hydrodynamic Processes</a:t>
            </a:r>
            <a:endParaRPr sz="2800" dirty="0"/>
          </a:p>
        </p:txBody>
      </p:sp>
      <p:sp>
        <p:nvSpPr>
          <p:cNvPr id="258" name="Google Shape;258;p4"/>
          <p:cNvSpPr txBox="1">
            <a:spLocks noGrp="1"/>
          </p:cNvSpPr>
          <p:nvPr>
            <p:ph type="body" idx="1"/>
          </p:nvPr>
        </p:nvSpPr>
        <p:spPr>
          <a:xfrm>
            <a:off x="406400" y="1225550"/>
            <a:ext cx="4097426" cy="4718049"/>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rgbClr val="3F3F3F"/>
              </a:buClr>
              <a:buSzPts val="2000"/>
              <a:buFont typeface="Arial"/>
              <a:buChar char="•"/>
            </a:pPr>
            <a:r>
              <a:rPr lang="en-US" sz="2000" b="0" dirty="0"/>
              <a:t>Vertical stratification</a:t>
            </a:r>
            <a:endParaRPr dirty="0"/>
          </a:p>
          <a:p>
            <a:pPr marL="285750" lvl="0" indent="-285750" algn="l" rtl="0">
              <a:spcBef>
                <a:spcPts val="225"/>
              </a:spcBef>
              <a:spcAft>
                <a:spcPts val="0"/>
              </a:spcAft>
              <a:buClr>
                <a:srgbClr val="3F3F3F"/>
              </a:buClr>
              <a:buSzPts val="2000"/>
              <a:buFont typeface="Arial"/>
              <a:buChar char="•"/>
            </a:pPr>
            <a:r>
              <a:rPr lang="en-US" sz="2000" b="0" dirty="0"/>
              <a:t>Meteorology</a:t>
            </a:r>
            <a:endParaRPr dirty="0"/>
          </a:p>
          <a:p>
            <a:pPr marL="857250" lvl="1" indent="-285750" algn="l" rtl="0">
              <a:spcBef>
                <a:spcPts val="225"/>
              </a:spcBef>
              <a:spcAft>
                <a:spcPts val="0"/>
              </a:spcAft>
              <a:buClr>
                <a:srgbClr val="3F3F3F"/>
              </a:buClr>
              <a:buSzPts val="2000"/>
              <a:buChar char="•"/>
            </a:pPr>
            <a:r>
              <a:rPr lang="en-US" sz="2000" b="0" dirty="0"/>
              <a:t>Wind forcing</a:t>
            </a:r>
            <a:endParaRPr dirty="0"/>
          </a:p>
          <a:p>
            <a:pPr marL="857250" lvl="1" indent="-285750" algn="l" rtl="0">
              <a:spcBef>
                <a:spcPts val="225"/>
              </a:spcBef>
              <a:spcAft>
                <a:spcPts val="0"/>
              </a:spcAft>
              <a:buClr>
                <a:srgbClr val="3F3F3F"/>
              </a:buClr>
              <a:buSzPts val="2000"/>
              <a:buChar char="•"/>
            </a:pPr>
            <a:r>
              <a:rPr lang="en-US" sz="2000" b="0" dirty="0"/>
              <a:t>Thermal forcing</a:t>
            </a:r>
            <a:endParaRPr dirty="0"/>
          </a:p>
          <a:p>
            <a:pPr marL="285750" lvl="0" indent="-285750" algn="l" rtl="0">
              <a:spcBef>
                <a:spcPts val="225"/>
              </a:spcBef>
              <a:spcAft>
                <a:spcPts val="0"/>
              </a:spcAft>
              <a:buClr>
                <a:srgbClr val="3F3F3F"/>
              </a:buClr>
              <a:buSzPts val="2000"/>
              <a:buFont typeface="Arial"/>
              <a:buChar char="•"/>
            </a:pPr>
            <a:r>
              <a:rPr lang="en-US" sz="2000" b="0" dirty="0"/>
              <a:t>Water quality</a:t>
            </a:r>
            <a:endParaRPr dirty="0"/>
          </a:p>
          <a:p>
            <a:pPr marL="857250" lvl="1" indent="-285750" algn="l" rtl="0">
              <a:spcBef>
                <a:spcPts val="225"/>
              </a:spcBef>
              <a:spcAft>
                <a:spcPts val="0"/>
              </a:spcAft>
              <a:buClr>
                <a:srgbClr val="3F3F3F"/>
              </a:buClr>
              <a:buSzPts val="2000"/>
              <a:buChar char="•"/>
            </a:pPr>
            <a:r>
              <a:rPr lang="en-US" sz="2000" b="0" dirty="0"/>
              <a:t>Affects stratification</a:t>
            </a:r>
            <a:endParaRPr dirty="0"/>
          </a:p>
          <a:p>
            <a:pPr marL="285750" lvl="0" indent="-285750" algn="l" rtl="0">
              <a:spcBef>
                <a:spcPts val="225"/>
              </a:spcBef>
              <a:spcAft>
                <a:spcPts val="0"/>
              </a:spcAft>
              <a:buClr>
                <a:srgbClr val="3F3F3F"/>
              </a:buClr>
              <a:buSzPts val="2000"/>
              <a:buFont typeface="Arial"/>
              <a:buChar char="•"/>
            </a:pPr>
            <a:r>
              <a:rPr lang="en-US" sz="2000" b="0" dirty="0"/>
              <a:t>Climate</a:t>
            </a:r>
            <a:endParaRPr dirty="0"/>
          </a:p>
          <a:p>
            <a:pPr marL="857250" lvl="1" indent="-285750" algn="l" rtl="0">
              <a:spcBef>
                <a:spcPts val="225"/>
              </a:spcBef>
              <a:spcAft>
                <a:spcPts val="0"/>
              </a:spcAft>
              <a:buClr>
                <a:srgbClr val="3F3F3F"/>
              </a:buClr>
              <a:buSzPts val="2000"/>
              <a:buChar char="•"/>
            </a:pPr>
            <a:r>
              <a:rPr lang="en-US" sz="2000" b="0" dirty="0"/>
              <a:t>Long-term effects</a:t>
            </a:r>
            <a:endParaRPr dirty="0"/>
          </a:p>
        </p:txBody>
      </p:sp>
      <p:sp>
        <p:nvSpPr>
          <p:cNvPr id="259" name="Google Shape;259;p4"/>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a:t>
            </a:fld>
            <a:endParaRPr/>
          </a:p>
        </p:txBody>
      </p:sp>
      <p:pic>
        <p:nvPicPr>
          <p:cNvPr id="260" name="Google Shape;260;p4" descr="A body of water surrounded by trees&#10;&#10;Description automatically generated with medium confidence"/>
          <p:cNvPicPr preferRelativeResize="0"/>
          <p:nvPr/>
        </p:nvPicPr>
        <p:blipFill rotWithShape="1">
          <a:blip r:embed="rId3">
            <a:alphaModFix/>
          </a:blip>
          <a:srcRect/>
          <a:stretch/>
        </p:blipFill>
        <p:spPr>
          <a:xfrm>
            <a:off x="6645499" y="2871971"/>
            <a:ext cx="4936900" cy="3290570"/>
          </a:xfrm>
          <a:prstGeom prst="rect">
            <a:avLst/>
          </a:prstGeom>
          <a:noFill/>
          <a:ln>
            <a:noFill/>
          </a:ln>
        </p:spPr>
      </p:pic>
      <p:pic>
        <p:nvPicPr>
          <p:cNvPr id="261" name="Google Shape;261;p4" descr="A landscape with trees and water in the background&#10;&#10;Description automatically generated with low confidence"/>
          <p:cNvPicPr preferRelativeResize="0"/>
          <p:nvPr/>
        </p:nvPicPr>
        <p:blipFill rotWithShape="1">
          <a:blip r:embed="rId4">
            <a:alphaModFix/>
          </a:blip>
          <a:srcRect/>
          <a:stretch/>
        </p:blipFill>
        <p:spPr>
          <a:xfrm>
            <a:off x="3750866" y="1115258"/>
            <a:ext cx="4042318" cy="30317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6"/>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t>ASU-ERDC Engineering With Nature (EWN) Collaboration</a:t>
            </a:r>
            <a:endParaRPr sz="2400" dirty="0">
              <a:solidFill>
                <a:srgbClr val="FF0000"/>
              </a:solidFill>
            </a:endParaRPr>
          </a:p>
        </p:txBody>
      </p:sp>
      <p:sp>
        <p:nvSpPr>
          <p:cNvPr id="565" name="Google Shape;565;p26"/>
          <p:cNvSpPr txBox="1">
            <a:spLocks noGrp="1"/>
          </p:cNvSpPr>
          <p:nvPr>
            <p:ph type="body" idx="1"/>
          </p:nvPr>
        </p:nvSpPr>
        <p:spPr>
          <a:xfrm>
            <a:off x="568411" y="904958"/>
            <a:ext cx="3604196" cy="5138492"/>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120000"/>
              </a:lnSpc>
              <a:spcBef>
                <a:spcPts val="0"/>
              </a:spcBef>
              <a:spcAft>
                <a:spcPts val="0"/>
              </a:spcAft>
              <a:buClr>
                <a:srgbClr val="3F3F3F"/>
              </a:buClr>
              <a:buSzPts val="1800"/>
              <a:buFont typeface="Arial"/>
              <a:buChar char="•"/>
            </a:pPr>
            <a:r>
              <a:rPr lang="en-US" sz="1600" b="0" dirty="0"/>
              <a:t>Team members:</a:t>
            </a:r>
          </a:p>
          <a:p>
            <a:pPr marL="742950" lvl="1" indent="-285750">
              <a:lnSpc>
                <a:spcPct val="120000"/>
              </a:lnSpc>
              <a:spcBef>
                <a:spcPts val="0"/>
              </a:spcBef>
              <a:buClr>
                <a:srgbClr val="3F3F3F"/>
              </a:buClr>
            </a:pPr>
            <a:r>
              <a:rPr lang="en-US" sz="1600" b="0" dirty="0"/>
              <a:t>Rebecca Muenich</a:t>
            </a:r>
            <a:r>
              <a:rPr lang="en-US" sz="1600" b="0" baseline="30000" dirty="0"/>
              <a:t>1</a:t>
            </a:r>
          </a:p>
          <a:p>
            <a:pPr marL="742950" lvl="1" indent="-285750">
              <a:lnSpc>
                <a:spcPct val="120000"/>
              </a:lnSpc>
              <a:spcBef>
                <a:spcPts val="0"/>
              </a:spcBef>
              <a:buClr>
                <a:srgbClr val="3F3F3F"/>
              </a:buClr>
            </a:pPr>
            <a:r>
              <a:rPr lang="en-US" sz="1600" b="0" dirty="0"/>
              <a:t>Todd Steissberg</a:t>
            </a:r>
            <a:r>
              <a:rPr lang="en-US" sz="1600" b="0" baseline="30000" dirty="0"/>
              <a:t>2</a:t>
            </a:r>
          </a:p>
          <a:p>
            <a:pPr marL="742950" lvl="1" indent="-285750">
              <a:lnSpc>
                <a:spcPct val="120000"/>
              </a:lnSpc>
              <a:spcBef>
                <a:spcPts val="0"/>
              </a:spcBef>
              <a:buClr>
                <a:srgbClr val="3F3F3F"/>
              </a:buClr>
            </a:pPr>
            <a:r>
              <a:rPr lang="en-US" sz="1600" b="0" dirty="0"/>
              <a:t>Ting Liu</a:t>
            </a:r>
            <a:r>
              <a:rPr lang="en-US" sz="1600" b="0" baseline="30000" dirty="0"/>
              <a:t>1</a:t>
            </a:r>
            <a:endParaRPr lang="en-US" sz="1600" b="0" dirty="0"/>
          </a:p>
          <a:p>
            <a:pPr marL="742950" lvl="1" indent="-285750">
              <a:lnSpc>
                <a:spcPct val="120000"/>
              </a:lnSpc>
              <a:spcBef>
                <a:spcPts val="0"/>
              </a:spcBef>
              <a:buClr>
                <a:srgbClr val="3F3F3F"/>
              </a:buClr>
            </a:pPr>
            <a:r>
              <a:rPr lang="en-US" sz="1600" b="0" dirty="0"/>
              <a:t>Joanna Curran</a:t>
            </a:r>
            <a:r>
              <a:rPr lang="en-US" sz="1600" b="0" baseline="30000" dirty="0"/>
              <a:t>4</a:t>
            </a:r>
          </a:p>
          <a:p>
            <a:pPr marL="742950" lvl="1" indent="-285750">
              <a:lnSpc>
                <a:spcPct val="120000"/>
              </a:lnSpc>
              <a:spcBef>
                <a:spcPts val="0"/>
              </a:spcBef>
              <a:buClr>
                <a:srgbClr val="3F3F3F"/>
              </a:buClr>
            </a:pPr>
            <a:r>
              <a:rPr lang="en-US" sz="1600" b="0" dirty="0"/>
              <a:t>Isaac Mudge</a:t>
            </a:r>
            <a:r>
              <a:rPr lang="en-US" sz="1600" b="0" baseline="30000" dirty="0"/>
              <a:t>5,2</a:t>
            </a:r>
            <a:endParaRPr lang="en-US" sz="1600" b="0" dirty="0"/>
          </a:p>
          <a:p>
            <a:pPr marL="742950" lvl="1" indent="-285750">
              <a:lnSpc>
                <a:spcPct val="120000"/>
              </a:lnSpc>
              <a:spcBef>
                <a:spcPts val="0"/>
              </a:spcBef>
              <a:buClr>
                <a:srgbClr val="3F3F3F"/>
              </a:buClr>
            </a:pPr>
            <a:r>
              <a:rPr lang="en-US" sz="1600" b="0" dirty="0"/>
              <a:t>Lauren Melendez</a:t>
            </a:r>
            <a:r>
              <a:rPr lang="en-US" sz="1600" b="0" baseline="30000" dirty="0"/>
              <a:t>2</a:t>
            </a:r>
            <a:endParaRPr lang="en-US" sz="1600" b="0" dirty="0"/>
          </a:p>
          <a:p>
            <a:pPr marL="742950" lvl="1" indent="-285750">
              <a:lnSpc>
                <a:spcPct val="120000"/>
              </a:lnSpc>
              <a:spcBef>
                <a:spcPts val="0"/>
              </a:spcBef>
              <a:buClr>
                <a:srgbClr val="3F3F3F"/>
              </a:buClr>
            </a:pPr>
            <a:r>
              <a:rPr lang="en-US" sz="1600" b="0" dirty="0"/>
              <a:t>Billy Johnson</a:t>
            </a:r>
            <a:r>
              <a:rPr lang="en-US" sz="1600" b="0" baseline="30000" dirty="0"/>
              <a:t>6,2</a:t>
            </a:r>
            <a:endParaRPr lang="en-US" sz="1600" b="0" dirty="0"/>
          </a:p>
          <a:p>
            <a:pPr marL="742950" lvl="1" indent="-285750">
              <a:lnSpc>
                <a:spcPct val="120000"/>
              </a:lnSpc>
              <a:spcBef>
                <a:spcPts val="0"/>
              </a:spcBef>
              <a:buClr>
                <a:srgbClr val="3F3F3F"/>
              </a:buClr>
            </a:pPr>
            <a:r>
              <a:rPr lang="en-US" sz="1600" b="0" dirty="0"/>
              <a:t>Jodi Ryder</a:t>
            </a:r>
            <a:r>
              <a:rPr lang="en-US" sz="1600" b="0" baseline="30000" dirty="0"/>
              <a:t>2</a:t>
            </a:r>
            <a:endParaRPr lang="en-US" sz="1600" b="0" dirty="0"/>
          </a:p>
          <a:p>
            <a:pPr marL="742950" lvl="1" indent="-285750">
              <a:lnSpc>
                <a:spcPct val="120000"/>
              </a:lnSpc>
              <a:spcBef>
                <a:spcPts val="0"/>
              </a:spcBef>
              <a:buClr>
                <a:srgbClr val="3F3F3F"/>
              </a:buClr>
            </a:pPr>
            <a:r>
              <a:rPr lang="en-US" sz="1600" b="0" dirty="0"/>
              <a:t>Rose Shillito</a:t>
            </a:r>
            <a:r>
              <a:rPr lang="en-US" sz="1600" b="0" baseline="30000" dirty="0"/>
              <a:t>3</a:t>
            </a:r>
          </a:p>
          <a:p>
            <a:pPr marL="742950" lvl="1" indent="-285750">
              <a:lnSpc>
                <a:spcPct val="120000"/>
              </a:lnSpc>
              <a:spcBef>
                <a:spcPts val="0"/>
              </a:spcBef>
              <a:buClr>
                <a:srgbClr val="3F3F3F"/>
              </a:buClr>
            </a:pPr>
            <a:r>
              <a:rPr lang="en-US" sz="1600" b="0" dirty="0"/>
              <a:t>Selcuk Candan</a:t>
            </a:r>
            <a:r>
              <a:rPr lang="en-US" sz="1600" b="0" baseline="30000" dirty="0"/>
              <a:t>1</a:t>
            </a:r>
            <a:endParaRPr lang="en-US" sz="1600" b="0" dirty="0"/>
          </a:p>
          <a:p>
            <a:pPr marL="742950" lvl="1" indent="-285750">
              <a:lnSpc>
                <a:spcPct val="120000"/>
              </a:lnSpc>
              <a:spcBef>
                <a:spcPts val="0"/>
              </a:spcBef>
              <a:buClr>
                <a:srgbClr val="3F3F3F"/>
              </a:buClr>
            </a:pPr>
            <a:r>
              <a:rPr lang="en-US" sz="1600" b="0" dirty="0"/>
              <a:t>Amber Wutich</a:t>
            </a:r>
            <a:r>
              <a:rPr lang="en-US" sz="1600" b="0" baseline="30000" dirty="0"/>
              <a:t>1</a:t>
            </a:r>
            <a:endParaRPr lang="en-US" sz="1600" b="0" dirty="0"/>
          </a:p>
          <a:p>
            <a:pPr marL="742950" lvl="1" indent="-285750">
              <a:lnSpc>
                <a:spcPct val="120000"/>
              </a:lnSpc>
              <a:spcBef>
                <a:spcPts val="0"/>
              </a:spcBef>
              <a:buClr>
                <a:srgbClr val="3F3F3F"/>
              </a:buClr>
            </a:pPr>
            <a:r>
              <a:rPr lang="en-US" sz="1600" b="0" dirty="0"/>
              <a:t>Todd Swannack</a:t>
            </a:r>
            <a:r>
              <a:rPr lang="en-US" sz="1600" b="0" baseline="30000" dirty="0"/>
              <a:t>2</a:t>
            </a:r>
          </a:p>
          <a:p>
            <a:pPr marL="742950" lvl="1" indent="-285750">
              <a:lnSpc>
                <a:spcPct val="120000"/>
              </a:lnSpc>
              <a:spcBef>
                <a:spcPts val="0"/>
              </a:spcBef>
              <a:buClr>
                <a:srgbClr val="3F3F3F"/>
              </a:buClr>
            </a:pPr>
            <a:endParaRPr lang="en-US" sz="1600" b="0" dirty="0"/>
          </a:p>
          <a:p>
            <a:pPr marL="457200" lvl="1" indent="0">
              <a:lnSpc>
                <a:spcPct val="120000"/>
              </a:lnSpc>
              <a:spcBef>
                <a:spcPts val="0"/>
              </a:spcBef>
              <a:buClr>
                <a:srgbClr val="3F3F3F"/>
              </a:buClr>
              <a:buNone/>
            </a:pPr>
            <a:r>
              <a:rPr lang="en-US" sz="1600" b="0" baseline="30000" dirty="0"/>
              <a:t>1</a:t>
            </a:r>
            <a:r>
              <a:rPr lang="en-US" sz="1600" b="0" dirty="0"/>
              <a:t>ASU</a:t>
            </a:r>
          </a:p>
          <a:p>
            <a:pPr marL="457200" lvl="1" indent="0">
              <a:lnSpc>
                <a:spcPct val="120000"/>
              </a:lnSpc>
              <a:spcBef>
                <a:spcPts val="0"/>
              </a:spcBef>
              <a:buClr>
                <a:srgbClr val="3F3F3F"/>
              </a:buClr>
              <a:buNone/>
            </a:pPr>
            <a:r>
              <a:rPr lang="en-US" sz="1600" b="0" baseline="30000" dirty="0"/>
              <a:t>2</a:t>
            </a:r>
            <a:r>
              <a:rPr lang="en-US" sz="1600" b="0" dirty="0"/>
              <a:t>USACE-ERDC-EL</a:t>
            </a:r>
          </a:p>
          <a:p>
            <a:pPr marL="457200" lvl="1" indent="0">
              <a:lnSpc>
                <a:spcPct val="120000"/>
              </a:lnSpc>
              <a:spcBef>
                <a:spcPts val="0"/>
              </a:spcBef>
              <a:buClr>
                <a:srgbClr val="3F3F3F"/>
              </a:buClr>
              <a:buNone/>
            </a:pPr>
            <a:r>
              <a:rPr lang="en-US" sz="1600" b="0" baseline="30000" dirty="0"/>
              <a:t>3</a:t>
            </a:r>
            <a:r>
              <a:rPr lang="en-US" sz="1600" b="0" dirty="0"/>
              <a:t>USACE-ERDC-CHL</a:t>
            </a:r>
            <a:endParaRPr lang="en-US" sz="1600" b="0" dirty="0">
              <a:highlight>
                <a:srgbClr val="FFFF00"/>
              </a:highlight>
            </a:endParaRPr>
          </a:p>
          <a:p>
            <a:pPr marL="457200" lvl="1" indent="0">
              <a:lnSpc>
                <a:spcPct val="120000"/>
              </a:lnSpc>
              <a:spcBef>
                <a:spcPts val="0"/>
              </a:spcBef>
              <a:buClr>
                <a:srgbClr val="3F3F3F"/>
              </a:buClr>
              <a:buNone/>
            </a:pPr>
            <a:r>
              <a:rPr lang="en-US" sz="1600" b="0" baseline="30000" dirty="0"/>
              <a:t>4</a:t>
            </a:r>
            <a:r>
              <a:rPr lang="en-US" sz="1600" b="0" dirty="0"/>
              <a:t>USACE Seattle District</a:t>
            </a:r>
          </a:p>
          <a:p>
            <a:pPr marL="457200" lvl="1" indent="0">
              <a:lnSpc>
                <a:spcPct val="120000"/>
              </a:lnSpc>
              <a:spcBef>
                <a:spcPts val="0"/>
              </a:spcBef>
              <a:buClr>
                <a:srgbClr val="3F3F3F"/>
              </a:buClr>
              <a:buNone/>
            </a:pPr>
            <a:r>
              <a:rPr lang="en-US" sz="1600" b="0" baseline="30000" dirty="0"/>
              <a:t>5</a:t>
            </a:r>
            <a:r>
              <a:rPr lang="en-US" sz="1600" b="0" dirty="0"/>
              <a:t>USACE New Orleans District</a:t>
            </a:r>
          </a:p>
          <a:p>
            <a:pPr marL="457200" lvl="1" indent="0">
              <a:lnSpc>
                <a:spcPct val="120000"/>
              </a:lnSpc>
              <a:spcBef>
                <a:spcPts val="0"/>
              </a:spcBef>
              <a:buClr>
                <a:srgbClr val="3F3F3F"/>
              </a:buClr>
              <a:buNone/>
            </a:pPr>
            <a:r>
              <a:rPr lang="en-US" sz="1600" b="0" baseline="30000" dirty="0"/>
              <a:t>6</a:t>
            </a:r>
            <a:r>
              <a:rPr lang="en-US" sz="1600" b="0" dirty="0"/>
              <a:t>LimnoTech</a:t>
            </a:r>
          </a:p>
          <a:p>
            <a:pPr marL="285750" lvl="0" indent="-285750" algn="l" rtl="0">
              <a:lnSpc>
                <a:spcPct val="120000"/>
              </a:lnSpc>
              <a:spcBef>
                <a:spcPts val="0"/>
              </a:spcBef>
              <a:spcAft>
                <a:spcPts val="0"/>
              </a:spcAft>
              <a:buClr>
                <a:srgbClr val="3F3F3F"/>
              </a:buClr>
              <a:buSzPts val="1800"/>
              <a:buFont typeface="Arial"/>
              <a:buChar char="•"/>
            </a:pPr>
            <a:endParaRPr sz="1600" b="0" dirty="0"/>
          </a:p>
        </p:txBody>
      </p:sp>
      <p:pic>
        <p:nvPicPr>
          <p:cNvPr id="3" name="Picture 2">
            <a:extLst>
              <a:ext uri="{FF2B5EF4-FFF2-40B4-BE49-F238E27FC236}">
                <a16:creationId xmlns:a16="http://schemas.microsoft.com/office/drawing/2014/main" id="{7B3D264D-DBB5-8E46-5784-5CBB26E8A51A}"/>
              </a:ext>
            </a:extLst>
          </p:cNvPr>
          <p:cNvPicPr>
            <a:picLocks noChangeAspect="1"/>
          </p:cNvPicPr>
          <p:nvPr/>
        </p:nvPicPr>
        <p:blipFill>
          <a:blip r:embed="rId3"/>
          <a:stretch>
            <a:fillRect/>
          </a:stretch>
        </p:blipFill>
        <p:spPr>
          <a:xfrm>
            <a:off x="4274338" y="904958"/>
            <a:ext cx="7382946" cy="4921964"/>
          </a:xfrm>
          <a:prstGeom prst="rect">
            <a:avLst/>
          </a:prstGeom>
        </p:spPr>
      </p:pic>
    </p:spTree>
    <p:extLst>
      <p:ext uri="{BB962C8B-B14F-4D97-AF65-F5344CB8AC3E}">
        <p14:creationId xmlns:p14="http://schemas.microsoft.com/office/powerpoint/2010/main" val="2171713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 name="Rectangle 1">
            <a:extLst>
              <a:ext uri="{FF2B5EF4-FFF2-40B4-BE49-F238E27FC236}">
                <a16:creationId xmlns:a16="http://schemas.microsoft.com/office/drawing/2014/main" id="{432C9BFA-7977-45E2-707B-3C9816E27839}"/>
              </a:ext>
            </a:extLst>
          </p:cNvPr>
          <p:cNvSpPr/>
          <p:nvPr/>
        </p:nvSpPr>
        <p:spPr>
          <a:xfrm>
            <a:off x="406399" y="908896"/>
            <a:ext cx="11379201" cy="5067674"/>
          </a:xfrm>
          <a:prstGeom prst="rect">
            <a:avLst/>
          </a:prstGeom>
          <a:solidFill>
            <a:schemeClr val="bg1">
              <a:alpha val="610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Google Shape;266;p5"/>
          <p:cNvSpPr txBox="1">
            <a:spLocks noGrp="1"/>
          </p:cNvSpPr>
          <p:nvPr>
            <p:ph type="title"/>
          </p:nvPr>
        </p:nvSpPr>
        <p:spPr>
          <a:xfrm>
            <a:off x="203199" y="274643"/>
            <a:ext cx="11757573" cy="4596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Vertical Stratification</a:t>
            </a:r>
            <a:endParaRPr sz="2800" dirty="0"/>
          </a:p>
        </p:txBody>
      </p:sp>
      <p:sp>
        <p:nvSpPr>
          <p:cNvPr id="267" name="Google Shape;267;p5"/>
          <p:cNvSpPr txBox="1">
            <a:spLocks noGrp="1"/>
          </p:cNvSpPr>
          <p:nvPr>
            <p:ph type="body" idx="1"/>
          </p:nvPr>
        </p:nvSpPr>
        <p:spPr>
          <a:xfrm>
            <a:off x="406399" y="906242"/>
            <a:ext cx="5991268" cy="5067674"/>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rgbClr val="3F3F3F"/>
              </a:buClr>
              <a:buSzPts val="1800"/>
              <a:buFont typeface="Arial"/>
              <a:buChar char="•"/>
            </a:pPr>
            <a:r>
              <a:rPr lang="en-US" b="0" dirty="0"/>
              <a:t>Lakes and reservoirs in temperate climates tend to thermally stratify vertically during the spring and summer. A conceptual model of their stratification divides the water body into three vertical layers:</a:t>
            </a:r>
            <a:endParaRPr dirty="0"/>
          </a:p>
          <a:p>
            <a:pPr marL="857250" lvl="1" indent="-285750" algn="l" rtl="0">
              <a:spcBef>
                <a:spcPts val="225"/>
              </a:spcBef>
              <a:spcAft>
                <a:spcPts val="0"/>
              </a:spcAft>
              <a:buClr>
                <a:srgbClr val="3F3F3F"/>
              </a:buClr>
              <a:buSzPts val="1800"/>
              <a:buChar char="•"/>
            </a:pPr>
            <a:r>
              <a:rPr lang="en-US" b="0" dirty="0"/>
              <a:t>The </a:t>
            </a:r>
            <a:r>
              <a:rPr lang="en-US" b="0" dirty="0">
                <a:solidFill>
                  <a:srgbClr val="FF0000"/>
                </a:solidFill>
              </a:rPr>
              <a:t>epilimnion</a:t>
            </a:r>
            <a:r>
              <a:rPr lang="en-US" b="0" dirty="0"/>
              <a:t>, a warm surface layer</a:t>
            </a:r>
            <a:endParaRPr dirty="0"/>
          </a:p>
          <a:p>
            <a:pPr marL="857250" lvl="1" indent="-285750" algn="l" rtl="0">
              <a:spcBef>
                <a:spcPts val="225"/>
              </a:spcBef>
              <a:spcAft>
                <a:spcPts val="0"/>
              </a:spcAft>
              <a:buClr>
                <a:srgbClr val="3F3F3F"/>
              </a:buClr>
              <a:buSzPts val="1800"/>
              <a:buChar char="•"/>
            </a:pPr>
            <a:r>
              <a:rPr lang="en-US" b="0" dirty="0"/>
              <a:t>The </a:t>
            </a:r>
            <a:r>
              <a:rPr lang="en-US" b="0" dirty="0">
                <a:solidFill>
                  <a:srgbClr val="0070C0"/>
                </a:solidFill>
              </a:rPr>
              <a:t>hypolimnion</a:t>
            </a:r>
            <a:r>
              <a:rPr lang="en-US" b="0" dirty="0"/>
              <a:t>, a cool bottom layer</a:t>
            </a:r>
            <a:endParaRPr dirty="0"/>
          </a:p>
          <a:p>
            <a:pPr marL="857250" lvl="1" indent="-285750" algn="l" rtl="0">
              <a:spcBef>
                <a:spcPts val="225"/>
              </a:spcBef>
              <a:spcAft>
                <a:spcPts val="0"/>
              </a:spcAft>
              <a:buClr>
                <a:srgbClr val="3F3F3F"/>
              </a:buClr>
              <a:buSzPts val="1800"/>
              <a:buChar char="•"/>
            </a:pPr>
            <a:r>
              <a:rPr lang="en-US" b="0" dirty="0"/>
              <a:t>The </a:t>
            </a:r>
            <a:r>
              <a:rPr lang="en-US" b="0" dirty="0">
                <a:solidFill>
                  <a:srgbClr val="00B050"/>
                </a:solidFill>
              </a:rPr>
              <a:t>metalimnion</a:t>
            </a:r>
            <a:r>
              <a:rPr lang="en-US" b="0" dirty="0"/>
              <a:t>, the layer in between the top and bottom layers. This layer encompasses the </a:t>
            </a:r>
            <a:r>
              <a:rPr lang="en-US" b="0" i="1" dirty="0"/>
              <a:t>thermocline</a:t>
            </a:r>
            <a:r>
              <a:rPr lang="en-US" b="0" dirty="0"/>
              <a:t>, where the temperature suddenly decreases sharply with depth.</a:t>
            </a:r>
            <a:endParaRPr dirty="0"/>
          </a:p>
          <a:p>
            <a:pPr marL="285750" lvl="0" indent="-285750" algn="l" rtl="0">
              <a:spcBef>
                <a:spcPts val="225"/>
              </a:spcBef>
              <a:spcAft>
                <a:spcPts val="0"/>
              </a:spcAft>
              <a:buClr>
                <a:srgbClr val="3F3F3F"/>
              </a:buClr>
              <a:buSzPts val="1800"/>
              <a:buFont typeface="Arial"/>
              <a:buChar char="•"/>
            </a:pPr>
            <a:r>
              <a:rPr lang="en-US" b="0" dirty="0"/>
              <a:t>Lake stratification varies continually. It is often described by the depth and strength of the thermocline.</a:t>
            </a:r>
          </a:p>
          <a:p>
            <a:pPr marL="742950" lvl="1" indent="-285750">
              <a:buClr>
                <a:srgbClr val="3F3F3F"/>
              </a:buClr>
            </a:pPr>
            <a:r>
              <a:rPr lang="en-US" b="0" dirty="0"/>
              <a:t>The seasonal thermocline is characterized by the average depth and strength over a season.</a:t>
            </a:r>
          </a:p>
          <a:p>
            <a:pPr marL="742950" lvl="1" indent="-285750">
              <a:buClr>
                <a:srgbClr val="3F3F3F"/>
              </a:buClr>
            </a:pPr>
            <a:r>
              <a:rPr lang="en-US" b="0" dirty="0"/>
              <a:t>The diurnal thermocline varies throughout the day.</a:t>
            </a:r>
            <a:endParaRPr dirty="0"/>
          </a:p>
        </p:txBody>
      </p:sp>
      <p:sp>
        <p:nvSpPr>
          <p:cNvPr id="268" name="Google Shape;268;p5"/>
          <p:cNvSpPr txBox="1">
            <a:spLocks noGrp="1"/>
          </p:cNvSpPr>
          <p:nvPr>
            <p:ph type="sldNum" idx="12"/>
          </p:nvPr>
        </p:nvSpPr>
        <p:spPr>
          <a:xfrm>
            <a:off x="11184570" y="662307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a:t>
            </a:fld>
            <a:endParaRPr/>
          </a:p>
        </p:txBody>
      </p:sp>
      <p:pic>
        <p:nvPicPr>
          <p:cNvPr id="269" name="Google Shape;269;p5"/>
          <p:cNvPicPr preferRelativeResize="0"/>
          <p:nvPr/>
        </p:nvPicPr>
        <p:blipFill rotWithShape="1">
          <a:blip r:embed="rId3">
            <a:alphaModFix/>
          </a:blip>
          <a:srcRect/>
          <a:stretch/>
        </p:blipFill>
        <p:spPr>
          <a:xfrm>
            <a:off x="6402292" y="906242"/>
            <a:ext cx="5387933" cy="40395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6"/>
          <p:cNvSpPr txBox="1">
            <a:spLocks noGrp="1"/>
          </p:cNvSpPr>
          <p:nvPr>
            <p:ph type="title"/>
          </p:nvPr>
        </p:nvSpPr>
        <p:spPr>
          <a:xfrm>
            <a:off x="406400" y="274643"/>
            <a:ext cx="7113195" cy="45057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Meteorological Forcing</a:t>
            </a:r>
            <a:endParaRPr sz="2800" dirty="0"/>
          </a:p>
        </p:txBody>
      </p:sp>
      <p:sp>
        <p:nvSpPr>
          <p:cNvPr id="275" name="Google Shape;275;p6"/>
          <p:cNvSpPr txBox="1">
            <a:spLocks noGrp="1"/>
          </p:cNvSpPr>
          <p:nvPr>
            <p:ph type="body" idx="1"/>
          </p:nvPr>
        </p:nvSpPr>
        <p:spPr>
          <a:xfrm>
            <a:off x="406400" y="857689"/>
            <a:ext cx="7113195" cy="4718049"/>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rgbClr val="3F3F3F"/>
              </a:buClr>
              <a:buSzPts val="1800"/>
              <a:buFont typeface="Arial"/>
              <a:buChar char="•"/>
            </a:pPr>
            <a:r>
              <a:rPr lang="en-US" b="0" dirty="0"/>
              <a:t>The meteorology of the watershed affects several factors that control the hydrodynamics as well as the water quality of a reservoir.</a:t>
            </a:r>
            <a:endParaRPr dirty="0"/>
          </a:p>
          <a:p>
            <a:pPr marL="857250" lvl="1" indent="-285750" algn="l" rtl="0">
              <a:spcBef>
                <a:spcPts val="225"/>
              </a:spcBef>
              <a:spcAft>
                <a:spcPts val="0"/>
              </a:spcAft>
              <a:buClr>
                <a:srgbClr val="3F3F3F"/>
              </a:buClr>
              <a:buSzPts val="1800"/>
              <a:buChar char="•"/>
            </a:pPr>
            <a:r>
              <a:rPr lang="en-US" b="0" dirty="0"/>
              <a:t>Wind forcing: The wind flowing across the reservoir affects depth of stratification, vertical mixing, and circulation (currents across and around the water body).</a:t>
            </a:r>
            <a:endParaRPr dirty="0"/>
          </a:p>
          <a:p>
            <a:pPr marL="857250" lvl="1" indent="-285750" algn="l" rtl="0">
              <a:spcBef>
                <a:spcPts val="225"/>
              </a:spcBef>
              <a:spcAft>
                <a:spcPts val="0"/>
              </a:spcAft>
              <a:buClr>
                <a:srgbClr val="3F3F3F"/>
              </a:buClr>
              <a:buSzPts val="1800"/>
              <a:buChar char="•"/>
            </a:pPr>
            <a:r>
              <a:rPr lang="en-US" b="0" dirty="0"/>
              <a:t>Heat balance: The incoming (shortwave) solar radiation and outgoing radiation (longwave radiation, sensible heat, and evaporation) control the heat balance. Wind, solar radiation, and cloud cover, and relative humidity control the evaporation, the largest source of heat loss in a water body.</a:t>
            </a:r>
            <a:endParaRPr dirty="0"/>
          </a:p>
        </p:txBody>
      </p:sp>
      <p:sp>
        <p:nvSpPr>
          <p:cNvPr id="276" name="Google Shape;276;p6"/>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a:t>
            </a:fld>
            <a:endParaRPr/>
          </a:p>
        </p:txBody>
      </p:sp>
      <p:pic>
        <p:nvPicPr>
          <p:cNvPr id="277" name="Google Shape;277;p6"/>
          <p:cNvPicPr preferRelativeResize="0"/>
          <p:nvPr/>
        </p:nvPicPr>
        <p:blipFill rotWithShape="1">
          <a:blip r:embed="rId3">
            <a:alphaModFix/>
          </a:blip>
          <a:srcRect/>
          <a:stretch/>
        </p:blipFill>
        <p:spPr>
          <a:xfrm>
            <a:off x="7940509" y="515153"/>
            <a:ext cx="3634680" cy="2726012"/>
          </a:xfrm>
          <a:prstGeom prst="rect">
            <a:avLst/>
          </a:prstGeom>
          <a:noFill/>
          <a:ln w="19050" cap="flat" cmpd="sng">
            <a:solidFill>
              <a:schemeClr val="lt1"/>
            </a:solidFill>
            <a:prstDash val="solid"/>
            <a:round/>
            <a:headEnd type="none" w="sm" len="sm"/>
            <a:tailEnd type="none" w="sm" len="sm"/>
          </a:ln>
        </p:spPr>
      </p:pic>
      <p:pic>
        <p:nvPicPr>
          <p:cNvPr id="278" name="Google Shape;278;p6" descr="A boat in the water&#10;&#10;Description automatically generated with medium confidence"/>
          <p:cNvPicPr preferRelativeResize="0"/>
          <p:nvPr/>
        </p:nvPicPr>
        <p:blipFill rotWithShape="1">
          <a:blip r:embed="rId4">
            <a:alphaModFix/>
          </a:blip>
          <a:srcRect/>
          <a:stretch/>
        </p:blipFill>
        <p:spPr>
          <a:xfrm>
            <a:off x="7940510" y="3237567"/>
            <a:ext cx="3634680" cy="3010464"/>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7"/>
          <p:cNvSpPr txBox="1">
            <a:spLocks noGrp="1"/>
          </p:cNvSpPr>
          <p:nvPr>
            <p:ph type="title"/>
          </p:nvPr>
        </p:nvSpPr>
        <p:spPr>
          <a:xfrm>
            <a:off x="406400" y="274642"/>
            <a:ext cx="7113195" cy="42446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Meteorological Forcing: Wind Fetch</a:t>
            </a:r>
            <a:endParaRPr sz="2800" dirty="0"/>
          </a:p>
        </p:txBody>
      </p:sp>
      <p:sp>
        <p:nvSpPr>
          <p:cNvPr id="284" name="Google Shape;284;p7"/>
          <p:cNvSpPr txBox="1">
            <a:spLocks noGrp="1"/>
          </p:cNvSpPr>
          <p:nvPr>
            <p:ph type="body" idx="1"/>
          </p:nvPr>
        </p:nvSpPr>
        <p:spPr>
          <a:xfrm>
            <a:off x="406400" y="857691"/>
            <a:ext cx="7113195" cy="4718049"/>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rgbClr val="3F3F3F"/>
              </a:buClr>
              <a:buSzPts val="1800"/>
              <a:buFont typeface="Arial"/>
              <a:buChar char="•"/>
            </a:pPr>
            <a:r>
              <a:rPr lang="en-US" b="0" dirty="0"/>
              <a:t>The </a:t>
            </a:r>
            <a:r>
              <a:rPr lang="en-US" b="0" i="1" dirty="0"/>
              <a:t>fetch</a:t>
            </a:r>
            <a:r>
              <a:rPr lang="en-US" b="0" dirty="0"/>
              <a:t> or </a:t>
            </a:r>
            <a:r>
              <a:rPr lang="en-US" b="0" i="1" dirty="0"/>
              <a:t>fetch</a:t>
            </a:r>
            <a:r>
              <a:rPr lang="en-US" b="0" dirty="0"/>
              <a:t> </a:t>
            </a:r>
            <a:r>
              <a:rPr lang="en-US" b="0" i="1" dirty="0"/>
              <a:t>length</a:t>
            </a:r>
            <a:r>
              <a:rPr lang="en-US" b="0" dirty="0"/>
              <a:t> of a water body is the length of water over which wind has blown without obstruction.</a:t>
            </a:r>
            <a:endParaRPr dirty="0"/>
          </a:p>
          <a:p>
            <a:pPr marL="285750" lvl="0" indent="-285750" algn="l" rtl="0">
              <a:spcBef>
                <a:spcPts val="225"/>
              </a:spcBef>
              <a:spcAft>
                <a:spcPts val="0"/>
              </a:spcAft>
              <a:buClr>
                <a:srgbClr val="3F3F3F"/>
              </a:buClr>
              <a:buSzPts val="1800"/>
              <a:buFont typeface="Arial"/>
              <a:buChar char="•"/>
            </a:pPr>
            <a:r>
              <a:rPr lang="en-US" b="0" dirty="0"/>
              <a:t>The fetch varies with the direction of the wind.</a:t>
            </a:r>
            <a:endParaRPr dirty="0"/>
          </a:p>
          <a:p>
            <a:pPr marL="285750" lvl="0" indent="-285750" algn="l" rtl="0">
              <a:spcBef>
                <a:spcPts val="225"/>
              </a:spcBef>
              <a:spcAft>
                <a:spcPts val="0"/>
              </a:spcAft>
              <a:buClr>
                <a:srgbClr val="3F3F3F"/>
              </a:buClr>
              <a:buSzPts val="1800"/>
              <a:buFont typeface="Arial"/>
              <a:buChar char="•"/>
            </a:pPr>
            <a:r>
              <a:rPr lang="en-US" b="0" dirty="0"/>
              <a:t>If the fetch of the prevailing wind is aligned with the long axis of the water body, then the wind effect on mixing is at its maximum.</a:t>
            </a:r>
            <a:endParaRPr dirty="0"/>
          </a:p>
        </p:txBody>
      </p:sp>
      <p:sp>
        <p:nvSpPr>
          <p:cNvPr id="285" name="Google Shape;285;p7"/>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22</a:t>
            </a:fld>
            <a:endParaRPr/>
          </a:p>
        </p:txBody>
      </p:sp>
      <p:pic>
        <p:nvPicPr>
          <p:cNvPr id="286" name="Google Shape;286;p7"/>
          <p:cNvPicPr preferRelativeResize="0"/>
          <p:nvPr/>
        </p:nvPicPr>
        <p:blipFill rotWithShape="1">
          <a:blip r:embed="rId3">
            <a:alphaModFix/>
          </a:blip>
          <a:srcRect/>
          <a:stretch/>
        </p:blipFill>
        <p:spPr>
          <a:xfrm>
            <a:off x="7940509" y="515153"/>
            <a:ext cx="3634680" cy="2726012"/>
          </a:xfrm>
          <a:prstGeom prst="rect">
            <a:avLst/>
          </a:prstGeom>
          <a:noFill/>
          <a:ln w="19050" cap="flat" cmpd="sng">
            <a:solidFill>
              <a:schemeClr val="lt1"/>
            </a:solidFill>
            <a:prstDash val="solid"/>
            <a:round/>
            <a:headEnd type="none" w="sm" len="sm"/>
            <a:tailEnd type="none" w="sm" len="sm"/>
          </a:ln>
        </p:spPr>
      </p:pic>
      <p:pic>
        <p:nvPicPr>
          <p:cNvPr id="287" name="Google Shape;287;p7" descr="A boat in the water&#10;&#10;Description automatically generated with medium confidence"/>
          <p:cNvPicPr preferRelativeResize="0"/>
          <p:nvPr/>
        </p:nvPicPr>
        <p:blipFill rotWithShape="1">
          <a:blip r:embed="rId4">
            <a:alphaModFix/>
          </a:blip>
          <a:srcRect/>
          <a:stretch/>
        </p:blipFill>
        <p:spPr>
          <a:xfrm>
            <a:off x="7940510" y="3237567"/>
            <a:ext cx="3634680" cy="3010464"/>
          </a:xfrm>
          <a:prstGeom prst="rect">
            <a:avLst/>
          </a:prstGeom>
          <a:noFill/>
          <a:ln w="9525" cap="flat" cmpd="sng">
            <a:solidFill>
              <a:schemeClr val="accent1"/>
            </a:solidFill>
            <a:prstDash val="solid"/>
            <a:round/>
            <a:headEnd type="none" w="sm" len="sm"/>
            <a:tailEnd type="none" w="sm" len="sm"/>
          </a:ln>
        </p:spPr>
      </p:pic>
      <p:pic>
        <p:nvPicPr>
          <p:cNvPr id="288" name="Google Shape;288;p7"/>
          <p:cNvPicPr preferRelativeResize="0"/>
          <p:nvPr/>
        </p:nvPicPr>
        <p:blipFill rotWithShape="1">
          <a:blip r:embed="rId5">
            <a:alphaModFix/>
          </a:blip>
          <a:srcRect/>
          <a:stretch/>
        </p:blipFill>
        <p:spPr>
          <a:xfrm>
            <a:off x="1037463" y="2469345"/>
            <a:ext cx="5182870" cy="3321685"/>
          </a:xfrm>
          <a:prstGeom prst="rect">
            <a:avLst/>
          </a:prstGeom>
          <a:noFill/>
          <a:ln w="9525" cap="flat" cmpd="sng">
            <a:solidFill>
              <a:schemeClr val="dk1"/>
            </a:solidFill>
            <a:prstDash val="solid"/>
            <a:miter lim="800000"/>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406400" y="274642"/>
            <a:ext cx="5800436" cy="4947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Water Quality Forcing</a:t>
            </a:r>
            <a:endParaRPr sz="2800" dirty="0"/>
          </a:p>
        </p:txBody>
      </p:sp>
      <p:sp>
        <p:nvSpPr>
          <p:cNvPr id="294" name="Google Shape;294;p8"/>
          <p:cNvSpPr txBox="1">
            <a:spLocks noGrp="1"/>
          </p:cNvSpPr>
          <p:nvPr>
            <p:ph type="body" idx="1"/>
          </p:nvPr>
        </p:nvSpPr>
        <p:spPr>
          <a:xfrm>
            <a:off x="406400" y="934595"/>
            <a:ext cx="5800436" cy="2817255"/>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rgbClr val="3F3F3F"/>
              </a:buClr>
              <a:buSzPts val="1600"/>
              <a:buFont typeface="Arial"/>
              <a:buChar char="•"/>
            </a:pPr>
            <a:r>
              <a:rPr lang="en-US" b="0" dirty="0"/>
              <a:t>Water quality affects the clarity of the water:</a:t>
            </a:r>
            <a:endParaRPr dirty="0"/>
          </a:p>
          <a:p>
            <a:pPr marL="857250" lvl="1" indent="-285750" algn="l" rtl="0">
              <a:spcBef>
                <a:spcPts val="225"/>
              </a:spcBef>
              <a:spcAft>
                <a:spcPts val="0"/>
              </a:spcAft>
              <a:buClr>
                <a:srgbClr val="3F3F3F"/>
              </a:buClr>
              <a:buSzPts val="1600"/>
              <a:buChar char="•"/>
            </a:pPr>
            <a:r>
              <a:rPr lang="en-US" b="0" dirty="0"/>
              <a:t>Dissolved and particulate matter increase turbidity</a:t>
            </a:r>
            <a:endParaRPr dirty="0"/>
          </a:p>
          <a:p>
            <a:pPr marL="285750" lvl="0" indent="-285750" algn="l" rtl="0">
              <a:spcBef>
                <a:spcPts val="225"/>
              </a:spcBef>
              <a:spcAft>
                <a:spcPts val="0"/>
              </a:spcAft>
              <a:buClr>
                <a:srgbClr val="3F3F3F"/>
              </a:buClr>
              <a:buSzPts val="1600"/>
              <a:buFont typeface="Arial"/>
              <a:buChar char="•"/>
            </a:pPr>
            <a:r>
              <a:rPr lang="en-US" b="0" dirty="0"/>
              <a:t>Water clarity affects the depth that solar radiation penetrates the water surface.</a:t>
            </a:r>
            <a:endParaRPr dirty="0"/>
          </a:p>
          <a:p>
            <a:pPr marL="285750" lvl="0" indent="-285750" algn="l" rtl="0">
              <a:spcBef>
                <a:spcPts val="225"/>
              </a:spcBef>
              <a:spcAft>
                <a:spcPts val="0"/>
              </a:spcAft>
              <a:buClr>
                <a:srgbClr val="3F3F3F"/>
              </a:buClr>
              <a:buSzPts val="1600"/>
              <a:buFont typeface="Arial"/>
              <a:buChar char="•"/>
            </a:pPr>
            <a:r>
              <a:rPr lang="en-US" b="0" dirty="0"/>
              <a:t>Clear lakes tend to have deep and relatively cool epilimnions and weak stratification.</a:t>
            </a:r>
            <a:endParaRPr dirty="0"/>
          </a:p>
          <a:p>
            <a:pPr marL="285750" lvl="0" indent="-285750" algn="l" rtl="0">
              <a:spcBef>
                <a:spcPts val="225"/>
              </a:spcBef>
              <a:spcAft>
                <a:spcPts val="0"/>
              </a:spcAft>
              <a:buClr>
                <a:srgbClr val="3F3F3F"/>
              </a:buClr>
              <a:buSzPts val="1600"/>
              <a:buFont typeface="Arial"/>
              <a:buChar char="•"/>
            </a:pPr>
            <a:r>
              <a:rPr lang="en-US" b="0" dirty="0"/>
              <a:t>Turbid lakes tend to have shallow and warm epilimnions and strong stratification.</a:t>
            </a:r>
            <a:endParaRPr dirty="0"/>
          </a:p>
        </p:txBody>
      </p:sp>
      <p:sp>
        <p:nvSpPr>
          <p:cNvPr id="295" name="Google Shape;295;p8"/>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23</a:t>
            </a:fld>
            <a:endParaRPr/>
          </a:p>
        </p:txBody>
      </p:sp>
      <p:pic>
        <p:nvPicPr>
          <p:cNvPr id="296" name="Google Shape;296;p8" descr="Annual Secchi chart 1968-2021"/>
          <p:cNvPicPr preferRelativeResize="0"/>
          <p:nvPr/>
        </p:nvPicPr>
        <p:blipFill rotWithShape="1">
          <a:blip r:embed="rId3">
            <a:alphaModFix/>
          </a:blip>
          <a:srcRect/>
          <a:stretch/>
        </p:blipFill>
        <p:spPr>
          <a:xfrm>
            <a:off x="6097563" y="547013"/>
            <a:ext cx="5632362" cy="3193570"/>
          </a:xfrm>
          <a:prstGeom prst="rect">
            <a:avLst/>
          </a:prstGeom>
          <a:noFill/>
          <a:ln>
            <a:noFill/>
          </a:ln>
        </p:spPr>
      </p:pic>
      <p:pic>
        <p:nvPicPr>
          <p:cNvPr id="297" name="Google Shape;297;p8" descr="Glider underwater"/>
          <p:cNvPicPr preferRelativeResize="0"/>
          <p:nvPr/>
        </p:nvPicPr>
        <p:blipFill rotWithShape="1">
          <a:blip r:embed="rId4">
            <a:alphaModFix/>
          </a:blip>
          <a:srcRect/>
          <a:stretch/>
        </p:blipFill>
        <p:spPr>
          <a:xfrm>
            <a:off x="918690" y="3640960"/>
            <a:ext cx="3756339" cy="2605293"/>
          </a:xfrm>
          <a:prstGeom prst="rect">
            <a:avLst/>
          </a:prstGeom>
          <a:noFill/>
          <a:ln>
            <a:noFill/>
          </a:ln>
        </p:spPr>
      </p:pic>
      <p:pic>
        <p:nvPicPr>
          <p:cNvPr id="298" name="Google Shape;298;p8" descr="USGS Activities in Lake Tahoe"/>
          <p:cNvPicPr preferRelativeResize="0"/>
          <p:nvPr/>
        </p:nvPicPr>
        <p:blipFill rotWithShape="1">
          <a:blip r:embed="rId5">
            <a:alphaModFix/>
          </a:blip>
          <a:srcRect/>
          <a:stretch/>
        </p:blipFill>
        <p:spPr>
          <a:xfrm>
            <a:off x="6767507" y="3624186"/>
            <a:ext cx="4292473" cy="26052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9"/>
          <p:cNvSpPr txBox="1">
            <a:spLocks noGrp="1"/>
          </p:cNvSpPr>
          <p:nvPr>
            <p:ph type="title"/>
          </p:nvPr>
        </p:nvSpPr>
        <p:spPr>
          <a:xfrm>
            <a:off x="433064" y="274642"/>
            <a:ext cx="6653536" cy="4190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Climate Forcing</a:t>
            </a:r>
            <a:endParaRPr sz="2800" dirty="0"/>
          </a:p>
        </p:txBody>
      </p:sp>
      <p:sp>
        <p:nvSpPr>
          <p:cNvPr id="304" name="Google Shape;304;p9"/>
          <p:cNvSpPr txBox="1">
            <a:spLocks noGrp="1"/>
          </p:cNvSpPr>
          <p:nvPr>
            <p:ph type="body" idx="1"/>
          </p:nvPr>
        </p:nvSpPr>
        <p:spPr>
          <a:xfrm>
            <a:off x="433064" y="845144"/>
            <a:ext cx="6472233" cy="4921392"/>
          </a:xfrm>
          <a:prstGeom prst="rect">
            <a:avLst/>
          </a:prstGeom>
          <a:noFill/>
          <a:ln>
            <a:noFill/>
          </a:ln>
        </p:spPr>
        <p:txBody>
          <a:bodyPr spcFirstLastPara="1" wrap="square" lIns="91425" tIns="45700" rIns="91425" bIns="45700" anchor="t" anchorCtr="0">
            <a:normAutofit lnSpcReduction="10000"/>
          </a:bodyPr>
          <a:lstStyle/>
          <a:p>
            <a:pPr marL="285750" lvl="0" indent="-285750" algn="l" rtl="0">
              <a:spcBef>
                <a:spcPts val="0"/>
              </a:spcBef>
              <a:spcAft>
                <a:spcPts val="0"/>
              </a:spcAft>
              <a:buClr>
                <a:srgbClr val="3F3F3F"/>
              </a:buClr>
              <a:buSzPts val="1800"/>
              <a:buFont typeface="Arial"/>
              <a:buChar char="•"/>
            </a:pPr>
            <a:r>
              <a:rPr lang="en-US" b="0" dirty="0"/>
              <a:t>Climate change can have a significant affect on reservoir hydrodynamics.</a:t>
            </a:r>
            <a:endParaRPr dirty="0"/>
          </a:p>
          <a:p>
            <a:pPr marL="285750" lvl="0" indent="-285750" algn="l" rtl="0">
              <a:spcBef>
                <a:spcPts val="225"/>
              </a:spcBef>
              <a:spcAft>
                <a:spcPts val="0"/>
              </a:spcAft>
              <a:buClr>
                <a:srgbClr val="3F3F3F"/>
              </a:buClr>
              <a:buSzPts val="1800"/>
              <a:buFont typeface="Arial"/>
              <a:buChar char="•"/>
            </a:pPr>
            <a:r>
              <a:rPr lang="en-US" b="0" dirty="0"/>
              <a:t>As climate and water temperatures increase, while average wind forcing remains the same, the seasonal stratification will tend to strengthen. This can reduce the tendency of the reservoir to overturn (mix vertically). Poor water quality conditions can intensify in the hypolimnion.</a:t>
            </a:r>
            <a:endParaRPr dirty="0"/>
          </a:p>
          <a:p>
            <a:pPr marL="857250" lvl="1" indent="-285750" algn="l" rtl="0">
              <a:spcBef>
                <a:spcPts val="225"/>
              </a:spcBef>
              <a:spcAft>
                <a:spcPts val="0"/>
              </a:spcAft>
              <a:buClr>
                <a:srgbClr val="3F3F3F"/>
              </a:buClr>
              <a:buSzPts val="1800"/>
              <a:buChar char="•"/>
            </a:pPr>
            <a:r>
              <a:rPr lang="en-US" b="0" dirty="0"/>
              <a:t>Example: In Lake Tahoe, a significant quantity of phosphorus is bound with iron in the sediment. Hypoxic conditions could release the phosphorus into the water column, resulting in significant internal loading of phosphorus, increasing algae concentrations.</a:t>
            </a:r>
            <a:endParaRPr dirty="0"/>
          </a:p>
          <a:p>
            <a:pPr marL="285750" lvl="0" indent="-285750" algn="l" rtl="0">
              <a:spcBef>
                <a:spcPts val="225"/>
              </a:spcBef>
              <a:spcAft>
                <a:spcPts val="0"/>
              </a:spcAft>
              <a:buClr>
                <a:srgbClr val="3F3F3F"/>
              </a:buClr>
              <a:buSzPts val="1800"/>
              <a:buFont typeface="Arial"/>
              <a:buChar char="•"/>
            </a:pPr>
            <a:r>
              <a:rPr lang="en-US" b="0" dirty="0"/>
              <a:t>On the other hand, if climate change increases the strength and frequency of occurrence of intense storms, wind forcing will affect the diurnal stratification. However, extreme precipitation can lead to increased particle inputs from runoff and erosion, which may decrease water clarity.</a:t>
            </a:r>
            <a:endParaRPr dirty="0"/>
          </a:p>
        </p:txBody>
      </p:sp>
      <p:sp>
        <p:nvSpPr>
          <p:cNvPr id="305" name="Google Shape;305;p9"/>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24</a:t>
            </a:fld>
            <a:endParaRPr/>
          </a:p>
        </p:txBody>
      </p:sp>
      <p:pic>
        <p:nvPicPr>
          <p:cNvPr id="306" name="Google Shape;306;p9"/>
          <p:cNvPicPr preferRelativeResize="0"/>
          <p:nvPr/>
        </p:nvPicPr>
        <p:blipFill rotWithShape="1">
          <a:blip r:embed="rId3">
            <a:alphaModFix/>
          </a:blip>
          <a:srcRect/>
          <a:stretch/>
        </p:blipFill>
        <p:spPr>
          <a:xfrm>
            <a:off x="7101032" y="3429000"/>
            <a:ext cx="4614930" cy="2709080"/>
          </a:xfrm>
          <a:prstGeom prst="rect">
            <a:avLst/>
          </a:prstGeom>
          <a:noFill/>
          <a:ln>
            <a:noFill/>
          </a:ln>
        </p:spPr>
      </p:pic>
      <p:pic>
        <p:nvPicPr>
          <p:cNvPr id="307" name="Google Shape;307;p9" descr="A rocky beach with a body of water in the background&#10;&#10;Description automatically generated with medium confidence"/>
          <p:cNvPicPr preferRelativeResize="0"/>
          <p:nvPr/>
        </p:nvPicPr>
        <p:blipFill rotWithShape="1">
          <a:blip r:embed="rId4">
            <a:alphaModFix/>
          </a:blip>
          <a:srcRect/>
          <a:stretch/>
        </p:blipFill>
        <p:spPr>
          <a:xfrm>
            <a:off x="7101032" y="457200"/>
            <a:ext cx="4614930" cy="31773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0"/>
          <p:cNvSpPr txBox="1">
            <a:spLocks noGrp="1"/>
          </p:cNvSpPr>
          <p:nvPr>
            <p:ph type="title"/>
          </p:nvPr>
        </p:nvSpPr>
        <p:spPr>
          <a:xfrm>
            <a:off x="406400" y="274643"/>
            <a:ext cx="7130474" cy="53282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Seiches</a:t>
            </a:r>
            <a:endParaRPr sz="2800" dirty="0"/>
          </a:p>
        </p:txBody>
      </p:sp>
      <p:sp>
        <p:nvSpPr>
          <p:cNvPr id="313" name="Google Shape;313;p10"/>
          <p:cNvSpPr txBox="1">
            <a:spLocks noGrp="1"/>
          </p:cNvSpPr>
          <p:nvPr>
            <p:ph type="body" idx="1"/>
          </p:nvPr>
        </p:nvSpPr>
        <p:spPr>
          <a:xfrm>
            <a:off x="406399" y="997964"/>
            <a:ext cx="7130474" cy="385112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F3F3F"/>
              </a:buClr>
              <a:buSzPts val="2000"/>
              <a:buFont typeface="Arial"/>
              <a:buChar char="•"/>
            </a:pPr>
            <a:r>
              <a:rPr lang="en-US" sz="2000" b="0" dirty="0"/>
              <a:t>As wind blows across the water surface, it causes the water surface to tilt. It rises at the downwind side and lowers at the downwind side.</a:t>
            </a:r>
            <a:endParaRPr dirty="0"/>
          </a:p>
          <a:p>
            <a:pPr marL="342900" lvl="0" indent="-342900" algn="l" rtl="0">
              <a:spcBef>
                <a:spcPts val="225"/>
              </a:spcBef>
              <a:spcAft>
                <a:spcPts val="0"/>
              </a:spcAft>
              <a:buClr>
                <a:srgbClr val="3F3F3F"/>
              </a:buClr>
              <a:buSzPts val="2000"/>
              <a:buFont typeface="Arial"/>
              <a:buChar char="•"/>
            </a:pPr>
            <a:r>
              <a:rPr lang="en-US" sz="2000" b="0" dirty="0"/>
              <a:t>The elevation change is small. For a water body with a fetch of 10 km, the maximum elevation change at the upwind end is only a few centimeters.</a:t>
            </a:r>
            <a:endParaRPr dirty="0"/>
          </a:p>
          <a:p>
            <a:pPr marL="342900" lvl="0" indent="-342900" algn="l" rtl="0">
              <a:spcBef>
                <a:spcPts val="225"/>
              </a:spcBef>
              <a:spcAft>
                <a:spcPts val="0"/>
              </a:spcAft>
              <a:buClr>
                <a:srgbClr val="3F3F3F"/>
              </a:buClr>
              <a:buSzPts val="2000"/>
              <a:buFont typeface="Arial"/>
              <a:buChar char="•"/>
            </a:pPr>
            <a:r>
              <a:rPr lang="en-US" sz="2000" b="0" dirty="0"/>
              <a:t>When the wind slows down, the water surface tilts in the opposite direction, but it moves past the equilibrium point. This cycle results in a basin-wide standing wave, called a seiche.</a:t>
            </a:r>
            <a:endParaRPr dirty="0"/>
          </a:p>
          <a:p>
            <a:pPr marL="342900" lvl="0" indent="-342900" algn="l" rtl="0">
              <a:spcBef>
                <a:spcPts val="225"/>
              </a:spcBef>
              <a:spcAft>
                <a:spcPts val="0"/>
              </a:spcAft>
              <a:buClr>
                <a:srgbClr val="3F3F3F"/>
              </a:buClr>
              <a:buSzPts val="2000"/>
              <a:buFont typeface="Arial"/>
              <a:buChar char="•"/>
            </a:pPr>
            <a:r>
              <a:rPr lang="en-US" sz="2000" b="0" dirty="0"/>
              <a:t>Seiches, like other surface waves are relatively fast and shallow.</a:t>
            </a:r>
            <a:endParaRPr dirty="0"/>
          </a:p>
        </p:txBody>
      </p:sp>
      <p:sp>
        <p:nvSpPr>
          <p:cNvPr id="314" name="Google Shape;314;p10"/>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25</a:t>
            </a:fld>
            <a:endParaRPr/>
          </a:p>
        </p:txBody>
      </p:sp>
      <p:pic>
        <p:nvPicPr>
          <p:cNvPr id="315" name="Google Shape;315;p10" descr="page1image1486201248"/>
          <p:cNvPicPr preferRelativeResize="0"/>
          <p:nvPr/>
        </p:nvPicPr>
        <p:blipFill rotWithShape="1">
          <a:blip r:embed="rId3">
            <a:alphaModFix/>
          </a:blip>
          <a:srcRect/>
          <a:stretch/>
        </p:blipFill>
        <p:spPr>
          <a:xfrm>
            <a:off x="6555346" y="1225550"/>
            <a:ext cx="6858000" cy="190500"/>
          </a:xfrm>
          <a:prstGeom prst="rect">
            <a:avLst/>
          </a:prstGeom>
          <a:noFill/>
          <a:ln>
            <a:noFill/>
          </a:ln>
        </p:spPr>
      </p:pic>
      <p:sp>
        <p:nvSpPr>
          <p:cNvPr id="316" name="Google Shape;316;p10"/>
          <p:cNvSpPr/>
          <p:nvPr/>
        </p:nvSpPr>
        <p:spPr>
          <a:xfrm>
            <a:off x="6761409" y="1225550"/>
            <a:ext cx="12192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317" name="Google Shape;317;p10"/>
          <p:cNvPicPr preferRelativeResize="0"/>
          <p:nvPr/>
        </p:nvPicPr>
        <p:blipFill rotWithShape="1">
          <a:blip r:embed="rId4">
            <a:alphaModFix/>
          </a:blip>
          <a:srcRect/>
          <a:stretch/>
        </p:blipFill>
        <p:spPr>
          <a:xfrm>
            <a:off x="848131" y="4904511"/>
            <a:ext cx="3921668" cy="1311685"/>
          </a:xfrm>
          <a:prstGeom prst="rect">
            <a:avLst/>
          </a:prstGeom>
          <a:noFill/>
          <a:ln>
            <a:noFill/>
          </a:ln>
        </p:spPr>
      </p:pic>
      <p:pic>
        <p:nvPicPr>
          <p:cNvPr id="318" name="Google Shape;318;p10"/>
          <p:cNvPicPr preferRelativeResize="0"/>
          <p:nvPr/>
        </p:nvPicPr>
        <p:blipFill rotWithShape="1">
          <a:blip r:embed="rId5">
            <a:alphaModFix/>
          </a:blip>
          <a:srcRect/>
          <a:stretch/>
        </p:blipFill>
        <p:spPr>
          <a:xfrm>
            <a:off x="7672001" y="498764"/>
            <a:ext cx="4032112" cy="57035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1"/>
          <p:cNvSpPr txBox="1">
            <a:spLocks noGrp="1"/>
          </p:cNvSpPr>
          <p:nvPr>
            <p:ph type="title"/>
          </p:nvPr>
        </p:nvSpPr>
        <p:spPr>
          <a:xfrm>
            <a:off x="406399" y="274642"/>
            <a:ext cx="6854603" cy="6247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Internal Waves</a:t>
            </a:r>
            <a:endParaRPr sz="2800" dirty="0"/>
          </a:p>
        </p:txBody>
      </p:sp>
      <p:sp>
        <p:nvSpPr>
          <p:cNvPr id="324" name="Google Shape;324;p11"/>
          <p:cNvSpPr txBox="1">
            <a:spLocks noGrp="1"/>
          </p:cNvSpPr>
          <p:nvPr>
            <p:ph type="body" idx="1"/>
          </p:nvPr>
        </p:nvSpPr>
        <p:spPr>
          <a:xfrm>
            <a:off x="406400" y="1053384"/>
            <a:ext cx="6865360" cy="243877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F3F3F"/>
              </a:buClr>
              <a:buSzPts val="1800"/>
              <a:buFont typeface="Arial"/>
              <a:buChar char="•"/>
            </a:pPr>
            <a:r>
              <a:rPr lang="en-US" b="0" dirty="0"/>
              <a:t>The thermocline can oscillate up and down in response to seicheing, generating </a:t>
            </a:r>
            <a:r>
              <a:rPr lang="en-US" b="0" i="1" dirty="0"/>
              <a:t>internal waves</a:t>
            </a:r>
            <a:r>
              <a:rPr lang="en-US" b="0" dirty="0"/>
              <a:t>.</a:t>
            </a:r>
            <a:endParaRPr dirty="0"/>
          </a:p>
          <a:p>
            <a:pPr marL="342900" lvl="0" indent="-342900" algn="l" rtl="0">
              <a:spcBef>
                <a:spcPts val="225"/>
              </a:spcBef>
              <a:spcAft>
                <a:spcPts val="0"/>
              </a:spcAft>
              <a:buClr>
                <a:srgbClr val="3F3F3F"/>
              </a:buClr>
              <a:buSzPts val="1800"/>
              <a:buFont typeface="Arial"/>
              <a:buChar char="•"/>
            </a:pPr>
            <a:r>
              <a:rPr lang="en-US" b="0" dirty="0"/>
              <a:t>The smaller the density difference between two layers of fluid, the larger and slower the waves.</a:t>
            </a:r>
            <a:endParaRPr dirty="0"/>
          </a:p>
          <a:p>
            <a:pPr marL="342900" lvl="0" indent="-342900" algn="l" rtl="0">
              <a:spcBef>
                <a:spcPts val="225"/>
              </a:spcBef>
              <a:spcAft>
                <a:spcPts val="0"/>
              </a:spcAft>
              <a:buClr>
                <a:srgbClr val="3F3F3F"/>
              </a:buClr>
              <a:buSzPts val="1800"/>
              <a:buFont typeface="Arial"/>
              <a:buChar char="•"/>
            </a:pPr>
            <a:r>
              <a:rPr lang="en-US" b="0" dirty="0"/>
              <a:t>Seiches are small and fast.</a:t>
            </a:r>
            <a:endParaRPr dirty="0"/>
          </a:p>
          <a:p>
            <a:pPr marL="342900" lvl="0" indent="-342900" algn="l" rtl="0">
              <a:spcBef>
                <a:spcPts val="225"/>
              </a:spcBef>
              <a:spcAft>
                <a:spcPts val="0"/>
              </a:spcAft>
              <a:buClr>
                <a:srgbClr val="3F3F3F"/>
              </a:buClr>
              <a:buSzPts val="1800"/>
              <a:buFont typeface="Arial"/>
              <a:buChar char="•"/>
            </a:pPr>
            <a:r>
              <a:rPr lang="en-US" b="0" dirty="0"/>
              <a:t>Internal waves are large and slow.</a:t>
            </a:r>
            <a:endParaRPr dirty="0"/>
          </a:p>
          <a:p>
            <a:pPr marL="342900" lvl="0" indent="-342900" algn="l" rtl="0">
              <a:spcBef>
                <a:spcPts val="225"/>
              </a:spcBef>
              <a:spcAft>
                <a:spcPts val="0"/>
              </a:spcAft>
              <a:buClr>
                <a:srgbClr val="3F3F3F"/>
              </a:buClr>
              <a:buSzPts val="1800"/>
              <a:buFont typeface="Arial"/>
              <a:buChar char="•"/>
            </a:pPr>
            <a:r>
              <a:rPr lang="en-US" b="0" dirty="0"/>
              <a:t>Even though they are under the surface, they can be seen from the air and from space.</a:t>
            </a:r>
            <a:endParaRPr dirty="0"/>
          </a:p>
          <a:p>
            <a:pPr marL="0" lvl="0" indent="0" algn="l" rtl="0">
              <a:spcBef>
                <a:spcPts val="225"/>
              </a:spcBef>
              <a:spcAft>
                <a:spcPts val="0"/>
              </a:spcAft>
              <a:buClr>
                <a:srgbClr val="3F3F3F"/>
              </a:buClr>
              <a:buSzPts val="1800"/>
              <a:buNone/>
            </a:pPr>
            <a:endParaRPr b="0" dirty="0"/>
          </a:p>
          <a:p>
            <a:pPr marL="342900" lvl="0" indent="-228600" algn="l" rtl="0">
              <a:spcBef>
                <a:spcPts val="225"/>
              </a:spcBef>
              <a:spcAft>
                <a:spcPts val="0"/>
              </a:spcAft>
              <a:buClr>
                <a:srgbClr val="3F3F3F"/>
              </a:buClr>
              <a:buSzPts val="1800"/>
              <a:buFont typeface="Arial"/>
              <a:buNone/>
            </a:pPr>
            <a:endParaRPr b="0" dirty="0"/>
          </a:p>
        </p:txBody>
      </p:sp>
      <p:sp>
        <p:nvSpPr>
          <p:cNvPr id="325" name="Google Shape;325;p11"/>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26</a:t>
            </a:fld>
            <a:endParaRPr/>
          </a:p>
        </p:txBody>
      </p:sp>
      <p:pic>
        <p:nvPicPr>
          <p:cNvPr id="326" name="Google Shape;326;p11" descr="page1image1486201248"/>
          <p:cNvPicPr preferRelativeResize="0"/>
          <p:nvPr/>
        </p:nvPicPr>
        <p:blipFill rotWithShape="1">
          <a:blip r:embed="rId3">
            <a:alphaModFix/>
          </a:blip>
          <a:srcRect/>
          <a:stretch/>
        </p:blipFill>
        <p:spPr>
          <a:xfrm>
            <a:off x="6555346" y="1225550"/>
            <a:ext cx="6858000" cy="190500"/>
          </a:xfrm>
          <a:prstGeom prst="rect">
            <a:avLst/>
          </a:prstGeom>
          <a:noFill/>
          <a:ln>
            <a:noFill/>
          </a:ln>
        </p:spPr>
      </p:pic>
      <p:sp>
        <p:nvSpPr>
          <p:cNvPr id="327" name="Google Shape;327;p11"/>
          <p:cNvSpPr/>
          <p:nvPr/>
        </p:nvSpPr>
        <p:spPr>
          <a:xfrm>
            <a:off x="6761409" y="1225550"/>
            <a:ext cx="12192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328" name="Google Shape;328;p11" descr="What we know about the internal waves that may have sunk Indonesia's  submarine - ABC News"/>
          <p:cNvPicPr preferRelativeResize="0"/>
          <p:nvPr/>
        </p:nvPicPr>
        <p:blipFill rotWithShape="1">
          <a:blip r:embed="rId4">
            <a:alphaModFix/>
          </a:blip>
          <a:srcRect/>
          <a:stretch/>
        </p:blipFill>
        <p:spPr>
          <a:xfrm>
            <a:off x="785448" y="3506992"/>
            <a:ext cx="4841609" cy="2724107"/>
          </a:xfrm>
          <a:prstGeom prst="rect">
            <a:avLst/>
          </a:prstGeom>
          <a:noFill/>
          <a:ln>
            <a:noFill/>
          </a:ln>
        </p:spPr>
      </p:pic>
      <p:pic>
        <p:nvPicPr>
          <p:cNvPr id="329" name="Google Shape;329;p11" descr="Dissecting the ocean's unseen waves to learn where the heat, energy and  nutrients go (Nature) | New research findings from Princeton University"/>
          <p:cNvPicPr preferRelativeResize="0"/>
          <p:nvPr/>
        </p:nvPicPr>
        <p:blipFill rotWithShape="1">
          <a:blip r:embed="rId5">
            <a:alphaModFix/>
          </a:blip>
          <a:srcRect/>
          <a:stretch/>
        </p:blipFill>
        <p:spPr>
          <a:xfrm>
            <a:off x="7271760" y="3366053"/>
            <a:ext cx="4321397" cy="2878902"/>
          </a:xfrm>
          <a:prstGeom prst="rect">
            <a:avLst/>
          </a:prstGeom>
          <a:noFill/>
          <a:ln>
            <a:noFill/>
          </a:ln>
        </p:spPr>
      </p:pic>
      <p:pic>
        <p:nvPicPr>
          <p:cNvPr id="330" name="Google Shape;330;p11"/>
          <p:cNvPicPr preferRelativeResize="0"/>
          <p:nvPr/>
        </p:nvPicPr>
        <p:blipFill rotWithShape="1">
          <a:blip r:embed="rId6">
            <a:alphaModFix/>
          </a:blip>
          <a:srcRect/>
          <a:stretch/>
        </p:blipFill>
        <p:spPr>
          <a:xfrm>
            <a:off x="7261003" y="471055"/>
            <a:ext cx="4321397" cy="28809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2"/>
          <p:cNvSpPr txBox="1">
            <a:spLocks noGrp="1"/>
          </p:cNvSpPr>
          <p:nvPr>
            <p:ph type="title"/>
          </p:nvPr>
        </p:nvSpPr>
        <p:spPr>
          <a:xfrm>
            <a:off x="152400" y="274643"/>
            <a:ext cx="11776466" cy="64407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solidFill>
                  <a:schemeClr val="dk1"/>
                </a:solidFill>
                <a:latin typeface="Arial"/>
                <a:ea typeface="Arial"/>
                <a:cs typeface="Arial"/>
                <a:sym typeface="Arial"/>
              </a:rPr>
              <a:t>Reservoir Processes and Zones</a:t>
            </a:r>
            <a:endParaRPr sz="2800" dirty="0"/>
          </a:p>
        </p:txBody>
      </p:sp>
      <p:sp>
        <p:nvSpPr>
          <p:cNvPr id="337" name="Google Shape;337;p12"/>
          <p:cNvSpPr txBox="1">
            <a:spLocks noGrp="1"/>
          </p:cNvSpPr>
          <p:nvPr>
            <p:ph type="body" idx="1"/>
          </p:nvPr>
        </p:nvSpPr>
        <p:spPr>
          <a:xfrm>
            <a:off x="406401" y="1178079"/>
            <a:ext cx="4448968" cy="4239535"/>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800"/>
              <a:buFont typeface="Arial"/>
              <a:buChar char="•"/>
            </a:pPr>
            <a:r>
              <a:rPr lang="en-US" b="0" dirty="0">
                <a:solidFill>
                  <a:schemeClr val="dk1"/>
                </a:solidFill>
                <a:latin typeface="Arial"/>
                <a:ea typeface="Arial"/>
                <a:cs typeface="Arial"/>
                <a:sym typeface="Arial"/>
              </a:rPr>
              <a:t>Riverine zone</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River-like flows within channel</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Minimum requirement: 1D river model (segments)</a:t>
            </a:r>
            <a:endParaRPr dirty="0"/>
          </a:p>
          <a:p>
            <a:pPr marL="228600" lvl="0" indent="-228600" algn="l" rtl="0">
              <a:spcBef>
                <a:spcPts val="225"/>
              </a:spcBef>
              <a:spcAft>
                <a:spcPts val="0"/>
              </a:spcAft>
              <a:buClr>
                <a:schemeClr val="dk1"/>
              </a:buClr>
              <a:buSzPts val="1800"/>
              <a:buFont typeface="Arial"/>
              <a:buChar char="•"/>
            </a:pPr>
            <a:r>
              <a:rPr lang="en-US" b="0" dirty="0">
                <a:solidFill>
                  <a:schemeClr val="dk1"/>
                </a:solidFill>
                <a:latin typeface="Arial"/>
                <a:ea typeface="Arial"/>
                <a:cs typeface="Arial"/>
                <a:sym typeface="Arial"/>
              </a:rPr>
              <a:t>Lacustrine zone</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Lake-like system, vertically stratified, slow flows</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Minimum requirement: 1D reservoir model (layers)</a:t>
            </a:r>
            <a:endParaRPr dirty="0"/>
          </a:p>
          <a:p>
            <a:pPr marL="228600" lvl="0" indent="-228600" algn="l" rtl="0">
              <a:spcBef>
                <a:spcPts val="225"/>
              </a:spcBef>
              <a:spcAft>
                <a:spcPts val="0"/>
              </a:spcAft>
              <a:buClr>
                <a:schemeClr val="dk1"/>
              </a:buClr>
              <a:buSzPts val="1800"/>
              <a:buFont typeface="Arial"/>
              <a:buChar char="•"/>
            </a:pPr>
            <a:r>
              <a:rPr lang="en-US" b="0" dirty="0">
                <a:solidFill>
                  <a:schemeClr val="dk1"/>
                </a:solidFill>
                <a:latin typeface="Arial"/>
                <a:ea typeface="Arial"/>
                <a:cs typeface="Arial"/>
                <a:sym typeface="Arial"/>
              </a:rPr>
              <a:t>Transition zone</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Stratification and downstream flows important</a:t>
            </a:r>
            <a:endParaRPr dirty="0"/>
          </a:p>
          <a:p>
            <a:pPr marL="6858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Minimum requirement: 2D model (layers and segments)</a:t>
            </a:r>
            <a:endParaRPr dirty="0"/>
          </a:p>
        </p:txBody>
      </p:sp>
      <p:sp>
        <p:nvSpPr>
          <p:cNvPr id="338" name="Google Shape;338;p12"/>
          <p:cNvSpPr txBox="1"/>
          <p:nvPr/>
        </p:nvSpPr>
        <p:spPr>
          <a:xfrm>
            <a:off x="4803012" y="3617125"/>
            <a:ext cx="6816725" cy="20312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Reservoir system with important flow, WQ, and ecosystem processes for each of three zones.</a:t>
            </a:r>
            <a:endParaRPr sz="1800"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Notes:</a:t>
            </a:r>
            <a:endParaRPr sz="1800" dirty="0"/>
          </a:p>
          <a:p>
            <a:pPr marL="228600" marR="0" lvl="0" indent="-228600" algn="l" rtl="0">
              <a:spcBef>
                <a:spcPts val="0"/>
              </a:spcBef>
              <a:spcAft>
                <a:spcPts val="0"/>
              </a:spcAft>
              <a:buClr>
                <a:schemeClr val="dk1"/>
              </a:buClr>
              <a:buSzPts val="1600"/>
              <a:buFont typeface="Arial"/>
              <a:buChar char="•"/>
            </a:pPr>
            <a:r>
              <a:rPr lang="en-US" sz="1800" dirty="0">
                <a:solidFill>
                  <a:schemeClr val="dk1"/>
                </a:solidFill>
                <a:latin typeface="Arial"/>
                <a:ea typeface="Arial"/>
                <a:cs typeface="Arial"/>
                <a:sym typeface="Arial"/>
              </a:rPr>
              <a:t>1D river model used for channels in a reservoir system</a:t>
            </a:r>
            <a:endParaRPr sz="1800" dirty="0"/>
          </a:p>
          <a:p>
            <a:pPr marL="228600" marR="0" lvl="0" indent="-228600" algn="l" rtl="0">
              <a:spcBef>
                <a:spcPts val="0"/>
              </a:spcBef>
              <a:spcAft>
                <a:spcPts val="0"/>
              </a:spcAft>
              <a:buClr>
                <a:schemeClr val="dk1"/>
              </a:buClr>
              <a:buSzPts val="1600"/>
              <a:buFont typeface="Arial"/>
              <a:buChar char="•"/>
            </a:pPr>
            <a:r>
              <a:rPr lang="en-US" sz="1800" dirty="0">
                <a:solidFill>
                  <a:schemeClr val="dk1"/>
                </a:solidFill>
                <a:latin typeface="Arial"/>
                <a:ea typeface="Arial"/>
                <a:cs typeface="Arial"/>
                <a:sym typeface="Arial"/>
              </a:rPr>
              <a:t>2D river model used for floodplain simulation</a:t>
            </a:r>
            <a:endParaRPr sz="1800" dirty="0"/>
          </a:p>
          <a:p>
            <a:pPr marL="228600" marR="0" lvl="0" indent="-228600" algn="l" rtl="0">
              <a:spcBef>
                <a:spcPts val="0"/>
              </a:spcBef>
              <a:spcAft>
                <a:spcPts val="0"/>
              </a:spcAft>
              <a:buClr>
                <a:schemeClr val="dk1"/>
              </a:buClr>
              <a:buSzPts val="1600"/>
              <a:buFont typeface="Arial"/>
              <a:buChar char="•"/>
            </a:pPr>
            <a:r>
              <a:rPr lang="en-US" sz="1800" dirty="0">
                <a:solidFill>
                  <a:schemeClr val="dk1"/>
                </a:solidFill>
                <a:latin typeface="Arial"/>
                <a:ea typeface="Arial"/>
                <a:cs typeface="Arial"/>
                <a:sym typeface="Arial"/>
              </a:rPr>
              <a:t>2D reservoir model used for large stratified reservoirs</a:t>
            </a:r>
            <a:endParaRPr sz="1800" dirty="0"/>
          </a:p>
        </p:txBody>
      </p:sp>
      <p:grpSp>
        <p:nvGrpSpPr>
          <p:cNvPr id="339" name="Google Shape;339;p12"/>
          <p:cNvGrpSpPr/>
          <p:nvPr/>
        </p:nvGrpSpPr>
        <p:grpSpPr>
          <a:xfrm>
            <a:off x="4702964" y="-8511"/>
            <a:ext cx="7225902" cy="5106600"/>
            <a:chOff x="4855369" y="453029"/>
            <a:chExt cx="7225902" cy="5106600"/>
          </a:xfrm>
        </p:grpSpPr>
        <p:pic>
          <p:nvPicPr>
            <p:cNvPr id="340" name="Google Shape;340;p12"/>
            <p:cNvPicPr preferRelativeResize="0"/>
            <p:nvPr/>
          </p:nvPicPr>
          <p:blipFill rotWithShape="1">
            <a:blip r:embed="rId3">
              <a:alphaModFix/>
            </a:blip>
            <a:srcRect/>
            <a:stretch/>
          </p:blipFill>
          <p:spPr>
            <a:xfrm>
              <a:off x="4879181" y="453029"/>
              <a:ext cx="7202090" cy="5106600"/>
            </a:xfrm>
            <a:prstGeom prst="rect">
              <a:avLst/>
            </a:prstGeom>
            <a:noFill/>
            <a:ln>
              <a:noFill/>
            </a:ln>
          </p:spPr>
        </p:pic>
        <p:cxnSp>
          <p:nvCxnSpPr>
            <p:cNvPr id="341" name="Google Shape;341;p12"/>
            <p:cNvCxnSpPr/>
            <p:nvPr/>
          </p:nvCxnSpPr>
          <p:spPr>
            <a:xfrm>
              <a:off x="5097066" y="2078830"/>
              <a:ext cx="1057273" cy="9524"/>
            </a:xfrm>
            <a:prstGeom prst="straightConnector1">
              <a:avLst/>
            </a:prstGeom>
            <a:noFill/>
            <a:ln w="28575" cap="flat" cmpd="sng">
              <a:solidFill>
                <a:schemeClr val="dk1"/>
              </a:solidFill>
              <a:prstDash val="solid"/>
              <a:round/>
              <a:headEnd type="none" w="sm" len="sm"/>
              <a:tailEnd type="triangle" w="med" len="med"/>
            </a:ln>
          </p:spPr>
        </p:cxnSp>
        <p:cxnSp>
          <p:nvCxnSpPr>
            <p:cNvPr id="342" name="Google Shape;342;p12"/>
            <p:cNvCxnSpPr/>
            <p:nvPr/>
          </p:nvCxnSpPr>
          <p:spPr>
            <a:xfrm>
              <a:off x="8270081" y="1977627"/>
              <a:ext cx="9525" cy="634603"/>
            </a:xfrm>
            <a:prstGeom prst="straightConnector1">
              <a:avLst/>
            </a:prstGeom>
            <a:noFill/>
            <a:ln w="28575" cap="flat" cmpd="sng">
              <a:solidFill>
                <a:schemeClr val="dk1"/>
              </a:solidFill>
              <a:prstDash val="solid"/>
              <a:round/>
              <a:headEnd type="triangle" w="med" len="med"/>
              <a:tailEnd type="triangle" w="med" len="med"/>
            </a:ln>
          </p:spPr>
        </p:cxnSp>
        <p:cxnSp>
          <p:nvCxnSpPr>
            <p:cNvPr id="343" name="Google Shape;343;p12"/>
            <p:cNvCxnSpPr/>
            <p:nvPr/>
          </p:nvCxnSpPr>
          <p:spPr>
            <a:xfrm rot="10800000" flipH="1">
              <a:off x="10085783" y="2118120"/>
              <a:ext cx="3571" cy="865584"/>
            </a:xfrm>
            <a:prstGeom prst="straightConnector1">
              <a:avLst/>
            </a:prstGeom>
            <a:noFill/>
            <a:ln w="28575" cap="flat" cmpd="sng">
              <a:solidFill>
                <a:schemeClr val="dk1"/>
              </a:solidFill>
              <a:prstDash val="solid"/>
              <a:round/>
              <a:headEnd type="triangle" w="med" len="med"/>
              <a:tailEnd type="triangle" w="med" len="med"/>
            </a:ln>
          </p:spPr>
        </p:cxnSp>
        <p:sp>
          <p:nvSpPr>
            <p:cNvPr id="344" name="Google Shape;344;p12"/>
            <p:cNvSpPr txBox="1"/>
            <p:nvPr/>
          </p:nvSpPr>
          <p:spPr>
            <a:xfrm>
              <a:off x="4855369" y="1700211"/>
              <a:ext cx="1403746" cy="3504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Riverine</a:t>
              </a:r>
              <a:endParaRPr sz="1600">
                <a:solidFill>
                  <a:schemeClr val="dk1"/>
                </a:solidFill>
                <a:latin typeface="Arial"/>
                <a:ea typeface="Arial"/>
                <a:cs typeface="Arial"/>
                <a:sym typeface="Arial"/>
              </a:endParaRPr>
            </a:p>
          </p:txBody>
        </p:sp>
        <p:sp>
          <p:nvSpPr>
            <p:cNvPr id="345" name="Google Shape;345;p12"/>
            <p:cNvSpPr txBox="1"/>
            <p:nvPr/>
          </p:nvSpPr>
          <p:spPr>
            <a:xfrm>
              <a:off x="7564040" y="1664492"/>
              <a:ext cx="1403746" cy="3504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Transition</a:t>
              </a:r>
              <a:endParaRPr sz="1600">
                <a:solidFill>
                  <a:schemeClr val="dk1"/>
                </a:solidFill>
                <a:latin typeface="Arial"/>
                <a:ea typeface="Arial"/>
                <a:cs typeface="Arial"/>
                <a:sym typeface="Arial"/>
              </a:endParaRPr>
            </a:p>
          </p:txBody>
        </p:sp>
        <p:sp>
          <p:nvSpPr>
            <p:cNvPr id="346" name="Google Shape;346;p12"/>
            <p:cNvSpPr txBox="1"/>
            <p:nvPr/>
          </p:nvSpPr>
          <p:spPr>
            <a:xfrm>
              <a:off x="9367837" y="1670444"/>
              <a:ext cx="140374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Lacustrine</a:t>
              </a:r>
              <a:endParaRPr/>
            </a:p>
          </p:txBody>
        </p:sp>
        <p:cxnSp>
          <p:nvCxnSpPr>
            <p:cNvPr id="347" name="Google Shape;347;p12"/>
            <p:cNvCxnSpPr/>
            <p:nvPr/>
          </p:nvCxnSpPr>
          <p:spPr>
            <a:xfrm flipH="1">
              <a:off x="7857982" y="2296715"/>
              <a:ext cx="841771" cy="3571"/>
            </a:xfrm>
            <a:prstGeom prst="straightConnector1">
              <a:avLst/>
            </a:prstGeom>
            <a:noFill/>
            <a:ln w="28575" cap="flat" cmpd="sng">
              <a:solidFill>
                <a:schemeClr val="dk1"/>
              </a:solidFill>
              <a:prstDash val="solid"/>
              <a:round/>
              <a:headEnd type="triangle" w="med" len="med"/>
              <a:tailEnd type="triangle" w="med" len="med"/>
            </a:ln>
          </p:spPr>
        </p:cxnSp>
        <p:sp>
          <p:nvSpPr>
            <p:cNvPr id="348" name="Google Shape;348;p12"/>
            <p:cNvSpPr txBox="1"/>
            <p:nvPr/>
          </p:nvSpPr>
          <p:spPr>
            <a:xfrm>
              <a:off x="5022055" y="3599258"/>
              <a:ext cx="254198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Graphic by Lauren Melendez</a:t>
              </a:r>
              <a:endParaRPr sz="1400">
                <a:solidFill>
                  <a:schemeClr val="dk1"/>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3"/>
          <p:cNvSpPr txBox="1">
            <a:spLocks noGrp="1"/>
          </p:cNvSpPr>
          <p:nvPr>
            <p:ph type="title"/>
          </p:nvPr>
        </p:nvSpPr>
        <p:spPr>
          <a:xfrm>
            <a:off x="180109" y="274642"/>
            <a:ext cx="11790218" cy="57238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solidFill>
                  <a:schemeClr val="dk1"/>
                </a:solidFill>
                <a:latin typeface="Arial"/>
                <a:ea typeface="Arial"/>
                <a:cs typeface="Arial"/>
                <a:sym typeface="Arial"/>
              </a:rPr>
              <a:t>Model Dimensions, River-Reservoir System</a:t>
            </a:r>
            <a:endParaRPr sz="2800" dirty="0"/>
          </a:p>
        </p:txBody>
      </p:sp>
      <p:sp>
        <p:nvSpPr>
          <p:cNvPr id="355" name="Google Shape;355;p13"/>
          <p:cNvSpPr txBox="1">
            <a:spLocks noGrp="1"/>
          </p:cNvSpPr>
          <p:nvPr>
            <p:ph type="body" idx="1"/>
          </p:nvPr>
        </p:nvSpPr>
        <p:spPr>
          <a:xfrm>
            <a:off x="406401" y="1081094"/>
            <a:ext cx="4725883" cy="5256414"/>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800"/>
              <a:buFont typeface="Arial"/>
              <a:buChar char="•"/>
            </a:pPr>
            <a:r>
              <a:rPr lang="en-US" b="0" dirty="0">
                <a:solidFill>
                  <a:schemeClr val="dk1"/>
                </a:solidFill>
                <a:latin typeface="Arial"/>
                <a:ea typeface="Arial"/>
                <a:cs typeface="Arial"/>
                <a:sym typeface="Arial"/>
              </a:rPr>
              <a:t>Unstratified river/reservoir reaches:</a:t>
            </a:r>
            <a:endParaRPr dirty="0"/>
          </a:p>
          <a:p>
            <a:pPr marL="4572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May be modeled as 1D water bodies (segments)</a:t>
            </a:r>
            <a:endParaRPr dirty="0"/>
          </a:p>
          <a:p>
            <a:pPr marL="228600" lvl="0" indent="-228600" algn="l" rtl="0">
              <a:spcBef>
                <a:spcPts val="225"/>
              </a:spcBef>
              <a:spcAft>
                <a:spcPts val="0"/>
              </a:spcAft>
              <a:buClr>
                <a:schemeClr val="dk1"/>
              </a:buClr>
              <a:buSzPts val="1800"/>
              <a:buFont typeface="Arial"/>
              <a:buChar char="•"/>
            </a:pPr>
            <a:r>
              <a:rPr lang="en-US" b="0" dirty="0">
                <a:solidFill>
                  <a:schemeClr val="dk1"/>
                </a:solidFill>
                <a:latin typeface="Arial"/>
                <a:ea typeface="Arial"/>
                <a:cs typeface="Arial"/>
                <a:sym typeface="Arial"/>
              </a:rPr>
              <a:t>Stratified reaches:</a:t>
            </a:r>
            <a:endParaRPr dirty="0"/>
          </a:p>
          <a:p>
            <a:pPr marL="4572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May be modeled as 1D reservoirs (layers) for real-time release decision-making to meet downstream objectives</a:t>
            </a:r>
            <a:endParaRPr dirty="0"/>
          </a:p>
          <a:p>
            <a:pPr marL="457200" lvl="1" indent="-228600" algn="l" rtl="0">
              <a:spcBef>
                <a:spcPts val="225"/>
              </a:spcBef>
              <a:spcAft>
                <a:spcPts val="0"/>
              </a:spcAft>
              <a:buClr>
                <a:schemeClr val="dk1"/>
              </a:buClr>
              <a:buSzPts val="1800"/>
              <a:buChar char="•"/>
            </a:pPr>
            <a:r>
              <a:rPr lang="en-US" b="0" dirty="0">
                <a:solidFill>
                  <a:schemeClr val="dk1"/>
                </a:solidFill>
                <a:latin typeface="Arial"/>
                <a:ea typeface="Arial"/>
                <a:cs typeface="Arial"/>
                <a:sym typeface="Arial"/>
              </a:rPr>
              <a:t>To characterize and understand in-reservoir processes, reservoirs need to be modeled as 2D water bodies (layers and segments)</a:t>
            </a:r>
            <a:endParaRPr dirty="0"/>
          </a:p>
          <a:p>
            <a:pPr marL="685800" lvl="2" indent="-228600" algn="l" rtl="0">
              <a:spcBef>
                <a:spcPts val="225"/>
              </a:spcBef>
              <a:spcAft>
                <a:spcPts val="0"/>
              </a:spcAft>
              <a:buClr>
                <a:schemeClr val="dk1"/>
              </a:buClr>
              <a:buSzPts val="900"/>
              <a:buChar char="►"/>
            </a:pPr>
            <a:r>
              <a:rPr lang="en-US" sz="1800" b="0" dirty="0">
                <a:solidFill>
                  <a:schemeClr val="dk1"/>
                </a:solidFill>
                <a:latin typeface="Arial"/>
                <a:ea typeface="Arial"/>
                <a:cs typeface="Arial"/>
                <a:sym typeface="Arial"/>
              </a:rPr>
              <a:t>Ensures accuracy, capturing important in-reservoir processes (mixing, pollutants, inflows, etc.)</a:t>
            </a:r>
            <a:endParaRPr sz="1800" dirty="0"/>
          </a:p>
          <a:p>
            <a:pPr marL="685800" lvl="2" indent="-228600" algn="l" rtl="0">
              <a:spcBef>
                <a:spcPts val="225"/>
              </a:spcBef>
              <a:spcAft>
                <a:spcPts val="0"/>
              </a:spcAft>
              <a:buClr>
                <a:schemeClr val="dk1"/>
              </a:buClr>
              <a:buSzPts val="900"/>
              <a:buChar char="►"/>
            </a:pPr>
            <a:r>
              <a:rPr lang="en-US" sz="1800" b="0" dirty="0">
                <a:solidFill>
                  <a:schemeClr val="dk1"/>
                </a:solidFill>
                <a:latin typeface="Arial"/>
                <a:ea typeface="Arial"/>
                <a:cs typeface="Arial"/>
                <a:sym typeface="Arial"/>
              </a:rPr>
              <a:t>Identifies vulnerabilities and restoration/management options (e.g., velocities and temperature for HAB management)</a:t>
            </a:r>
            <a:endParaRPr sz="1800" dirty="0"/>
          </a:p>
          <a:p>
            <a:pPr marL="342900" lvl="0" indent="-241300" algn="l" rtl="0">
              <a:spcBef>
                <a:spcPts val="225"/>
              </a:spcBef>
              <a:spcAft>
                <a:spcPts val="0"/>
              </a:spcAft>
              <a:buClr>
                <a:schemeClr val="dk1"/>
              </a:buClr>
              <a:buSzPts val="1600"/>
              <a:buFont typeface="Arial"/>
              <a:buNone/>
            </a:pPr>
            <a:endParaRPr b="0" dirty="0">
              <a:solidFill>
                <a:schemeClr val="dk1"/>
              </a:solidFill>
              <a:latin typeface="Arial"/>
              <a:ea typeface="Arial"/>
              <a:cs typeface="Arial"/>
              <a:sym typeface="Arial"/>
            </a:endParaRPr>
          </a:p>
        </p:txBody>
      </p:sp>
      <p:grpSp>
        <p:nvGrpSpPr>
          <p:cNvPr id="356" name="Google Shape;356;p13"/>
          <p:cNvGrpSpPr/>
          <p:nvPr/>
        </p:nvGrpSpPr>
        <p:grpSpPr>
          <a:xfrm>
            <a:off x="4728353" y="3853110"/>
            <a:ext cx="7106563" cy="2484398"/>
            <a:chOff x="2570838" y="3853110"/>
            <a:chExt cx="7106563" cy="2484398"/>
          </a:xfrm>
        </p:grpSpPr>
        <p:pic>
          <p:nvPicPr>
            <p:cNvPr id="357" name="Google Shape;357;p13" descr="A screenshot of a video game&#10;&#10;Description automatically generated with medium confidence"/>
            <p:cNvPicPr preferRelativeResize="0"/>
            <p:nvPr/>
          </p:nvPicPr>
          <p:blipFill rotWithShape="1">
            <a:blip r:embed="rId3">
              <a:alphaModFix/>
            </a:blip>
            <a:srcRect/>
            <a:stretch/>
          </p:blipFill>
          <p:spPr>
            <a:xfrm>
              <a:off x="2679700" y="4546808"/>
              <a:ext cx="6832600" cy="1790700"/>
            </a:xfrm>
            <a:prstGeom prst="rect">
              <a:avLst/>
            </a:prstGeom>
            <a:noFill/>
            <a:ln>
              <a:noFill/>
            </a:ln>
          </p:spPr>
        </p:pic>
        <p:sp>
          <p:nvSpPr>
            <p:cNvPr id="358" name="Google Shape;358;p13"/>
            <p:cNvSpPr txBox="1"/>
            <p:nvPr/>
          </p:nvSpPr>
          <p:spPr>
            <a:xfrm>
              <a:off x="2570838" y="4267408"/>
              <a:ext cx="139337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1D River</a:t>
              </a:r>
              <a:endParaRPr/>
            </a:p>
          </p:txBody>
        </p:sp>
        <p:sp>
          <p:nvSpPr>
            <p:cNvPr id="359" name="Google Shape;359;p13"/>
            <p:cNvSpPr txBox="1"/>
            <p:nvPr/>
          </p:nvSpPr>
          <p:spPr>
            <a:xfrm>
              <a:off x="3949696" y="4267408"/>
              <a:ext cx="169091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2D Reservoir</a:t>
              </a:r>
              <a:endParaRPr/>
            </a:p>
          </p:txBody>
        </p:sp>
        <p:sp>
          <p:nvSpPr>
            <p:cNvPr id="360" name="Google Shape;360;p13"/>
            <p:cNvSpPr txBox="1"/>
            <p:nvPr/>
          </p:nvSpPr>
          <p:spPr>
            <a:xfrm>
              <a:off x="4800602" y="3853110"/>
              <a:ext cx="169091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1D Reservoir</a:t>
              </a:r>
              <a:endParaRPr/>
            </a:p>
          </p:txBody>
        </p:sp>
        <p:cxnSp>
          <p:nvCxnSpPr>
            <p:cNvPr id="361" name="Google Shape;361;p13"/>
            <p:cNvCxnSpPr/>
            <p:nvPr/>
          </p:nvCxnSpPr>
          <p:spPr>
            <a:xfrm>
              <a:off x="5660572" y="4179410"/>
              <a:ext cx="0" cy="401606"/>
            </a:xfrm>
            <a:prstGeom prst="straightConnector1">
              <a:avLst/>
            </a:prstGeom>
            <a:noFill/>
            <a:ln w="28575" cap="flat" cmpd="sng">
              <a:solidFill>
                <a:schemeClr val="dk1"/>
              </a:solidFill>
              <a:prstDash val="solid"/>
              <a:round/>
              <a:headEnd type="none" w="sm" len="sm"/>
              <a:tailEnd type="triangle" w="med" len="med"/>
            </a:ln>
          </p:spPr>
        </p:cxnSp>
        <p:sp>
          <p:nvSpPr>
            <p:cNvPr id="362" name="Google Shape;362;p13"/>
            <p:cNvSpPr txBox="1"/>
            <p:nvPr/>
          </p:nvSpPr>
          <p:spPr>
            <a:xfrm>
              <a:off x="5974433" y="4898778"/>
              <a:ext cx="139337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1D River</a:t>
              </a:r>
              <a:endParaRPr/>
            </a:p>
          </p:txBody>
        </p:sp>
        <p:sp>
          <p:nvSpPr>
            <p:cNvPr id="363" name="Google Shape;363;p13"/>
            <p:cNvSpPr txBox="1"/>
            <p:nvPr/>
          </p:nvSpPr>
          <p:spPr>
            <a:xfrm>
              <a:off x="7150095" y="4898778"/>
              <a:ext cx="169091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2D Reservoir</a:t>
              </a:r>
              <a:endParaRPr/>
            </a:p>
          </p:txBody>
        </p:sp>
        <p:sp>
          <p:nvSpPr>
            <p:cNvPr id="364" name="Google Shape;364;p13"/>
            <p:cNvSpPr txBox="1"/>
            <p:nvPr/>
          </p:nvSpPr>
          <p:spPr>
            <a:xfrm>
              <a:off x="7986487" y="4484480"/>
              <a:ext cx="169091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1D Reservoir</a:t>
              </a:r>
              <a:endParaRPr/>
            </a:p>
          </p:txBody>
        </p:sp>
        <p:cxnSp>
          <p:nvCxnSpPr>
            <p:cNvPr id="365" name="Google Shape;365;p13"/>
            <p:cNvCxnSpPr/>
            <p:nvPr/>
          </p:nvCxnSpPr>
          <p:spPr>
            <a:xfrm>
              <a:off x="8846457" y="4853812"/>
              <a:ext cx="0" cy="401606"/>
            </a:xfrm>
            <a:prstGeom prst="straightConnector1">
              <a:avLst/>
            </a:prstGeom>
            <a:noFill/>
            <a:ln w="28575" cap="flat" cmpd="sng">
              <a:solidFill>
                <a:schemeClr val="dk1"/>
              </a:solidFill>
              <a:prstDash val="solid"/>
              <a:round/>
              <a:headEnd type="none" w="sm" len="sm"/>
              <a:tailEnd type="triangle" w="med" len="med"/>
            </a:ln>
          </p:spPr>
        </p:cxnSp>
      </p:grpSp>
      <p:sp>
        <p:nvSpPr>
          <p:cNvPr id="366" name="Google Shape;366;p13"/>
          <p:cNvSpPr txBox="1"/>
          <p:nvPr/>
        </p:nvSpPr>
        <p:spPr>
          <a:xfrm>
            <a:off x="6942662" y="5724928"/>
            <a:ext cx="271357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Graphics by Lauren Melendez</a:t>
            </a:r>
            <a:endParaRPr sz="1400">
              <a:solidFill>
                <a:schemeClr val="dk1"/>
              </a:solidFill>
              <a:latin typeface="Arial"/>
              <a:ea typeface="Arial"/>
              <a:cs typeface="Arial"/>
              <a:sym typeface="Arial"/>
            </a:endParaRPr>
          </a:p>
        </p:txBody>
      </p:sp>
      <p:pic>
        <p:nvPicPr>
          <p:cNvPr id="367" name="Google Shape;367;p13" descr="A picture containing cake, birthday, indoor, decorated&#10;&#10;Description automatically generated"/>
          <p:cNvPicPr preferRelativeResize="0"/>
          <p:nvPr/>
        </p:nvPicPr>
        <p:blipFill rotWithShape="1">
          <a:blip r:embed="rId4">
            <a:alphaModFix/>
          </a:blip>
          <a:srcRect/>
          <a:stretch/>
        </p:blipFill>
        <p:spPr>
          <a:xfrm>
            <a:off x="7322787" y="953552"/>
            <a:ext cx="2939140" cy="41592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4"/>
          <p:cNvSpPr txBox="1">
            <a:spLocks noGrp="1"/>
          </p:cNvSpPr>
          <p:nvPr>
            <p:ph type="title"/>
          </p:nvPr>
        </p:nvSpPr>
        <p:spPr>
          <a:xfrm>
            <a:off x="207817" y="274642"/>
            <a:ext cx="11713099" cy="52825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solidFill>
                  <a:schemeClr val="dk1"/>
                </a:solidFill>
                <a:latin typeface="Arial"/>
                <a:ea typeface="Arial"/>
                <a:cs typeface="Arial"/>
                <a:sym typeface="Arial"/>
              </a:rPr>
              <a:t>Model Dimensions: River-Floodplain System</a:t>
            </a:r>
            <a:endParaRPr sz="2800" dirty="0"/>
          </a:p>
        </p:txBody>
      </p:sp>
      <p:sp>
        <p:nvSpPr>
          <p:cNvPr id="374" name="Google Shape;374;p14"/>
          <p:cNvSpPr txBox="1">
            <a:spLocks noGrp="1"/>
          </p:cNvSpPr>
          <p:nvPr>
            <p:ph type="body" idx="1"/>
          </p:nvPr>
        </p:nvSpPr>
        <p:spPr>
          <a:xfrm>
            <a:off x="406400" y="1100855"/>
            <a:ext cx="11176000" cy="4718049"/>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chemeClr val="dk1"/>
              </a:buClr>
              <a:buSzPts val="2000"/>
              <a:buFont typeface="Arial"/>
              <a:buChar char="•"/>
            </a:pPr>
            <a:r>
              <a:rPr lang="en-US" sz="2000" b="0" dirty="0">
                <a:solidFill>
                  <a:schemeClr val="dk1"/>
                </a:solidFill>
                <a:latin typeface="Arial"/>
                <a:ea typeface="Arial"/>
                <a:cs typeface="Arial"/>
                <a:sym typeface="Arial"/>
              </a:rPr>
              <a:t>Unstratified river channels are often modeled as 1D water bodies, varying from upstream to downstream</a:t>
            </a:r>
            <a:endParaRPr sz="2000" dirty="0"/>
          </a:p>
          <a:p>
            <a:pPr marL="228600" lvl="0" indent="-228600" algn="l" rtl="0">
              <a:lnSpc>
                <a:spcPct val="120000"/>
              </a:lnSpc>
              <a:spcBef>
                <a:spcPts val="0"/>
              </a:spcBef>
              <a:spcAft>
                <a:spcPts val="0"/>
              </a:spcAft>
              <a:buClr>
                <a:schemeClr val="dk1"/>
              </a:buClr>
              <a:buSzPts val="2000"/>
              <a:buFont typeface="Arial"/>
              <a:buChar char="•"/>
            </a:pPr>
            <a:r>
              <a:rPr lang="en-US" sz="2000" b="0" dirty="0">
                <a:solidFill>
                  <a:schemeClr val="dk1"/>
                </a:solidFill>
                <a:latin typeface="Arial"/>
                <a:ea typeface="Arial"/>
                <a:cs typeface="Arial"/>
                <a:sym typeface="Arial"/>
              </a:rPr>
              <a:t>Hydrologic connectivity across the floodplain is important</a:t>
            </a:r>
            <a:endParaRPr sz="2000" dirty="0"/>
          </a:p>
          <a:p>
            <a:pPr marL="228600" lvl="0" indent="-228600" algn="l" rtl="0">
              <a:lnSpc>
                <a:spcPct val="120000"/>
              </a:lnSpc>
              <a:spcBef>
                <a:spcPts val="0"/>
              </a:spcBef>
              <a:spcAft>
                <a:spcPts val="0"/>
              </a:spcAft>
              <a:buClr>
                <a:schemeClr val="dk1"/>
              </a:buClr>
              <a:buSzPts val="2000"/>
              <a:buFont typeface="Arial"/>
              <a:buChar char="•"/>
            </a:pPr>
            <a:r>
              <a:rPr lang="en-US" sz="2000" b="0" dirty="0">
                <a:solidFill>
                  <a:schemeClr val="dk1"/>
                </a:solidFill>
                <a:latin typeface="Arial"/>
                <a:ea typeface="Arial"/>
                <a:cs typeface="Arial"/>
                <a:sym typeface="Arial"/>
              </a:rPr>
              <a:t>Floodplains need to be modeled as 2D water bodies, varying in all directions across the landscape</a:t>
            </a:r>
            <a:endParaRPr sz="2000" dirty="0"/>
          </a:p>
        </p:txBody>
      </p:sp>
      <p:grpSp>
        <p:nvGrpSpPr>
          <p:cNvPr id="375" name="Google Shape;375;p14"/>
          <p:cNvGrpSpPr/>
          <p:nvPr/>
        </p:nvGrpSpPr>
        <p:grpSpPr>
          <a:xfrm>
            <a:off x="793750" y="3345204"/>
            <a:ext cx="6769100" cy="2051043"/>
            <a:chOff x="2711450" y="3857179"/>
            <a:chExt cx="6769100" cy="2051043"/>
          </a:xfrm>
        </p:grpSpPr>
        <p:pic>
          <p:nvPicPr>
            <p:cNvPr id="376" name="Google Shape;376;p14"/>
            <p:cNvPicPr preferRelativeResize="0"/>
            <p:nvPr/>
          </p:nvPicPr>
          <p:blipFill rotWithShape="1">
            <a:blip r:embed="rId3">
              <a:alphaModFix/>
            </a:blip>
            <a:srcRect/>
            <a:stretch/>
          </p:blipFill>
          <p:spPr>
            <a:xfrm>
              <a:off x="2711450" y="4142922"/>
              <a:ext cx="6769100" cy="1765300"/>
            </a:xfrm>
            <a:prstGeom prst="rect">
              <a:avLst/>
            </a:prstGeom>
            <a:noFill/>
            <a:ln>
              <a:noFill/>
            </a:ln>
          </p:spPr>
        </p:pic>
        <p:sp>
          <p:nvSpPr>
            <p:cNvPr id="377" name="Google Shape;377;p14"/>
            <p:cNvSpPr txBox="1"/>
            <p:nvPr/>
          </p:nvSpPr>
          <p:spPr>
            <a:xfrm>
              <a:off x="4087581" y="5548087"/>
              <a:ext cx="228419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1D River (Channel)</a:t>
              </a:r>
              <a:endParaRPr/>
            </a:p>
          </p:txBody>
        </p:sp>
        <p:sp>
          <p:nvSpPr>
            <p:cNvPr id="378" name="Google Shape;378;p14"/>
            <p:cNvSpPr txBox="1"/>
            <p:nvPr/>
          </p:nvSpPr>
          <p:spPr>
            <a:xfrm>
              <a:off x="3978725" y="3857179"/>
              <a:ext cx="362676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2D River (Floodplain, Wetlands)</a:t>
              </a:r>
              <a:endParaRPr/>
            </a:p>
          </p:txBody>
        </p:sp>
      </p:grpSp>
      <p:sp>
        <p:nvSpPr>
          <p:cNvPr id="379" name="Google Shape;379;p14"/>
          <p:cNvSpPr txBox="1"/>
          <p:nvPr/>
        </p:nvSpPr>
        <p:spPr>
          <a:xfrm>
            <a:off x="4753466" y="5743258"/>
            <a:ext cx="272048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Graphics by Lauren Melendez</a:t>
            </a:r>
            <a:endParaRPr sz="1400">
              <a:solidFill>
                <a:schemeClr val="dk1"/>
              </a:solidFill>
              <a:latin typeface="Arial"/>
              <a:ea typeface="Arial"/>
              <a:cs typeface="Arial"/>
              <a:sym typeface="Arial"/>
            </a:endParaRPr>
          </a:p>
        </p:txBody>
      </p:sp>
      <p:pic>
        <p:nvPicPr>
          <p:cNvPr id="380" name="Google Shape;380;p14" descr="A picture containing map&#10;&#10;Description automatically generated"/>
          <p:cNvPicPr preferRelativeResize="0"/>
          <p:nvPr/>
        </p:nvPicPr>
        <p:blipFill rotWithShape="1">
          <a:blip r:embed="rId4">
            <a:alphaModFix/>
          </a:blip>
          <a:srcRect/>
          <a:stretch/>
        </p:blipFill>
        <p:spPr>
          <a:xfrm>
            <a:off x="7010573" y="2273359"/>
            <a:ext cx="4910344" cy="3469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568410" y="968017"/>
            <a:ext cx="7772026" cy="5266527"/>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120000"/>
              </a:lnSpc>
              <a:spcBef>
                <a:spcPts val="0"/>
              </a:spcBef>
              <a:spcAft>
                <a:spcPts val="0"/>
              </a:spcAft>
              <a:buClr>
                <a:srgbClr val="3F3F3F"/>
              </a:buClr>
              <a:buSzPts val="1800"/>
              <a:buFont typeface="Arial"/>
              <a:buChar char="•"/>
            </a:pPr>
            <a:r>
              <a:rPr lang="en-US" sz="1600" b="0" dirty="0">
                <a:latin typeface="+mn-lt"/>
              </a:rPr>
              <a:t>Maintaining water quality while managing water resources is a difficult goal to achieve, due to:</a:t>
            </a:r>
          </a:p>
          <a:p>
            <a:pPr marL="742950" lvl="1" indent="-285750">
              <a:lnSpc>
                <a:spcPct val="120000"/>
              </a:lnSpc>
              <a:spcBef>
                <a:spcPts val="0"/>
              </a:spcBef>
              <a:buClr>
                <a:srgbClr val="3F3F3F"/>
              </a:buClr>
            </a:pPr>
            <a:r>
              <a:rPr lang="en-US" sz="1600" b="0" dirty="0">
                <a:latin typeface="+mn-lt"/>
              </a:rPr>
              <a:t>Extreme conditions: precipitation, flow, temperature, and runoff containing heavy loads of nutrients and other contaminants</a:t>
            </a:r>
          </a:p>
          <a:p>
            <a:pPr marL="742950" lvl="1" indent="-285750">
              <a:lnSpc>
                <a:spcPct val="120000"/>
              </a:lnSpc>
              <a:spcBef>
                <a:spcPts val="0"/>
              </a:spcBef>
              <a:buClr>
                <a:srgbClr val="3F3F3F"/>
              </a:buClr>
            </a:pPr>
            <a:r>
              <a:rPr lang="en-US" sz="1600" b="0" dirty="0">
                <a:latin typeface="+mn-lt"/>
              </a:rPr>
              <a:t>Multiple drivers and potential control points throughout the system</a:t>
            </a:r>
          </a:p>
          <a:p>
            <a:pPr marL="285750" indent="-285750">
              <a:lnSpc>
                <a:spcPct val="120000"/>
              </a:lnSpc>
              <a:spcBef>
                <a:spcPts val="0"/>
              </a:spcBef>
              <a:buClr>
                <a:srgbClr val="3F3F3F"/>
              </a:buClr>
              <a:buFont typeface="Arial" panose="020B0604020202020204" pitchFamily="34" charset="0"/>
              <a:buChar char="•"/>
            </a:pPr>
            <a:r>
              <a:rPr lang="en-US" sz="1600" b="0" dirty="0">
                <a:latin typeface="+mn-lt"/>
              </a:rPr>
              <a:t>Water quantity and quality is influenced at many points as it flows through the watershed:</a:t>
            </a:r>
          </a:p>
          <a:p>
            <a:pPr marL="742950" lvl="1" indent="-285750">
              <a:lnSpc>
                <a:spcPct val="120000"/>
              </a:lnSpc>
              <a:spcBef>
                <a:spcPts val="0"/>
              </a:spcBef>
              <a:buClr>
                <a:srgbClr val="3F3F3F"/>
              </a:buClr>
              <a:buFont typeface="Arial" panose="020B0604020202020204" pitchFamily="34" charset="0"/>
              <a:buChar char="•"/>
            </a:pPr>
            <a:r>
              <a:rPr lang="en-US" sz="1600" b="0" u="sng" dirty="0">
                <a:latin typeface="+mn-lt"/>
              </a:rPr>
              <a:t>R</a:t>
            </a:r>
            <a:r>
              <a:rPr lang="en-US" sz="1600" b="0" dirty="0">
                <a:latin typeface="+mn-lt"/>
              </a:rPr>
              <a:t>ain: Source areas in the uplands (precipitation, snow melt, agricultural sources, springs, etc.)</a:t>
            </a:r>
          </a:p>
          <a:p>
            <a:pPr marL="742950" lvl="1" indent="-285750">
              <a:lnSpc>
                <a:spcPct val="120000"/>
              </a:lnSpc>
              <a:spcBef>
                <a:spcPts val="0"/>
              </a:spcBef>
              <a:buClr>
                <a:srgbClr val="3F3F3F"/>
              </a:buClr>
              <a:buFont typeface="Arial" panose="020B0604020202020204" pitchFamily="34" charset="0"/>
              <a:buChar char="•"/>
            </a:pPr>
            <a:r>
              <a:rPr lang="en-US" sz="1600" b="0" u="sng" dirty="0">
                <a:latin typeface="+mn-lt"/>
              </a:rPr>
              <a:t>R</a:t>
            </a:r>
            <a:r>
              <a:rPr lang="en-US" sz="1600" b="0" dirty="0">
                <a:latin typeface="+mn-lt"/>
              </a:rPr>
              <a:t>unoff: Transport across the landscape (runoff and sub-surface flow)</a:t>
            </a:r>
          </a:p>
          <a:p>
            <a:pPr marL="742950" lvl="1" indent="-285750">
              <a:lnSpc>
                <a:spcPct val="120000"/>
              </a:lnSpc>
              <a:spcBef>
                <a:spcPts val="0"/>
              </a:spcBef>
              <a:buClr>
                <a:srgbClr val="3F3F3F"/>
              </a:buClr>
              <a:buFont typeface="Arial" panose="020B0604020202020204" pitchFamily="34" charset="0"/>
              <a:buChar char="•"/>
            </a:pPr>
            <a:r>
              <a:rPr lang="en-US" sz="1600" b="0" u="sng" dirty="0">
                <a:latin typeface="+mn-lt"/>
              </a:rPr>
              <a:t>R</a:t>
            </a:r>
            <a:r>
              <a:rPr lang="en-US" sz="1600" b="0" dirty="0">
                <a:latin typeface="+mn-lt"/>
              </a:rPr>
              <a:t>ivers: Flows into and through stream networks</a:t>
            </a:r>
          </a:p>
          <a:p>
            <a:pPr marL="742950" lvl="1" indent="-285750">
              <a:lnSpc>
                <a:spcPct val="120000"/>
              </a:lnSpc>
              <a:spcBef>
                <a:spcPts val="0"/>
              </a:spcBef>
              <a:buClr>
                <a:srgbClr val="3F3F3F"/>
              </a:buClr>
              <a:buFont typeface="Arial" panose="020B0604020202020204" pitchFamily="34" charset="0"/>
              <a:buChar char="•"/>
            </a:pPr>
            <a:r>
              <a:rPr lang="en-US" sz="1600" b="0" u="sng" dirty="0">
                <a:latin typeface="+mn-lt"/>
              </a:rPr>
              <a:t>R</a:t>
            </a:r>
            <a:r>
              <a:rPr lang="en-US" sz="1600" b="0" dirty="0">
                <a:latin typeface="+mn-lt"/>
              </a:rPr>
              <a:t>eservoirs: Flows into reservoirs or other water infrastructure</a:t>
            </a:r>
          </a:p>
          <a:p>
            <a:pPr marL="285750" indent="-285750">
              <a:lnSpc>
                <a:spcPct val="120000"/>
              </a:lnSpc>
              <a:spcBef>
                <a:spcPts val="0"/>
              </a:spcBef>
              <a:buClr>
                <a:srgbClr val="3F3F3F"/>
              </a:buClr>
              <a:buFont typeface="Arial" panose="020B0604020202020204" pitchFamily="34" charset="0"/>
              <a:buChar char="•"/>
            </a:pPr>
            <a:r>
              <a:rPr lang="en-US" sz="1600" b="0" dirty="0">
                <a:latin typeface="+mn-lt"/>
              </a:rPr>
              <a:t>Basins across the U.S. face extremes on both ends of the climate spectrum: flooding and drought</a:t>
            </a:r>
          </a:p>
          <a:p>
            <a:pPr marL="285750" indent="-285750">
              <a:lnSpc>
                <a:spcPct val="120000"/>
              </a:lnSpc>
              <a:spcBef>
                <a:spcPts val="0"/>
              </a:spcBef>
              <a:buClr>
                <a:srgbClr val="3F3F3F"/>
              </a:buClr>
              <a:buFont typeface="Arial" panose="020B0604020202020204" pitchFamily="34" charset="0"/>
              <a:buChar char="•"/>
            </a:pPr>
            <a:r>
              <a:rPr lang="en-US" sz="1600" b="0" dirty="0">
                <a:latin typeface="+mn-lt"/>
              </a:rPr>
              <a:t>Management of upland landscapes (e.g., agricultural lands) or land adjacent to reservoirs, levees, and other water infrastructure systems is often not aligned with the infrastructure management itself, particularly neglecting to ensure water quality alongside water quantity.</a:t>
            </a:r>
          </a:p>
        </p:txBody>
      </p:sp>
      <p:pic>
        <p:nvPicPr>
          <p:cNvPr id="4" name="Picture 3" descr="A picture containing broccoli, vegetable&#10;&#10;Description automatically generated">
            <a:extLst>
              <a:ext uri="{FF2B5EF4-FFF2-40B4-BE49-F238E27FC236}">
                <a16:creationId xmlns:a16="http://schemas.microsoft.com/office/drawing/2014/main" id="{9A9DA1C4-063F-B8D2-7B10-6623FFCFF260}"/>
              </a:ext>
            </a:extLst>
          </p:cNvPr>
          <p:cNvPicPr>
            <a:picLocks noChangeAspect="1"/>
          </p:cNvPicPr>
          <p:nvPr/>
        </p:nvPicPr>
        <p:blipFill>
          <a:blip r:embed="rId3"/>
          <a:stretch>
            <a:fillRect/>
          </a:stretch>
        </p:blipFill>
        <p:spPr>
          <a:xfrm>
            <a:off x="8554220" y="1031079"/>
            <a:ext cx="3212109" cy="3015541"/>
          </a:xfrm>
          <a:prstGeom prst="rect">
            <a:avLst/>
          </a:prstGeom>
        </p:spPr>
      </p:pic>
      <p:pic>
        <p:nvPicPr>
          <p:cNvPr id="5" name="image20.png">
            <a:extLst>
              <a:ext uri="{FF2B5EF4-FFF2-40B4-BE49-F238E27FC236}">
                <a16:creationId xmlns:a16="http://schemas.microsoft.com/office/drawing/2014/main" id="{F64D52C9-1364-DBEC-CA9E-F13E2E33CF93}"/>
              </a:ext>
            </a:extLst>
          </p:cNvPr>
          <p:cNvPicPr/>
          <p:nvPr/>
        </p:nvPicPr>
        <p:blipFill>
          <a:blip r:embed="rId4"/>
          <a:srcRect/>
          <a:stretch>
            <a:fillRect/>
          </a:stretch>
        </p:blipFill>
        <p:spPr>
          <a:xfrm>
            <a:off x="8575964" y="4188057"/>
            <a:ext cx="3190365" cy="1977697"/>
          </a:xfrm>
          <a:prstGeom prst="rect">
            <a:avLst/>
          </a:prstGeom>
          <a:ln/>
        </p:spPr>
      </p:pic>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t>ASU-ERDC Engineering With Nature (EWN) Collaboration</a:t>
            </a:r>
            <a:endParaRPr sz="2400" dirty="0">
              <a:solidFill>
                <a:srgbClr val="FF0000"/>
              </a:solidFill>
            </a:endParaRPr>
          </a:p>
        </p:txBody>
      </p:sp>
    </p:spTree>
    <p:extLst>
      <p:ext uri="{BB962C8B-B14F-4D97-AF65-F5344CB8AC3E}">
        <p14:creationId xmlns:p14="http://schemas.microsoft.com/office/powerpoint/2010/main" val="3695872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 name="Google Shape;386;p15">
            <a:extLst>
              <a:ext uri="{FF2B5EF4-FFF2-40B4-BE49-F238E27FC236}">
                <a16:creationId xmlns:a16="http://schemas.microsoft.com/office/drawing/2014/main" id="{93CB009E-078F-D691-89DB-E84751C46780}"/>
              </a:ext>
            </a:extLst>
          </p:cNvPr>
          <p:cNvSpPr txBox="1">
            <a:spLocks noGrp="1"/>
          </p:cNvSpPr>
          <p:nvPr>
            <p:ph type="sldNum" idx="12"/>
          </p:nvPr>
        </p:nvSpPr>
        <p:spPr>
          <a:xfrm>
            <a:off x="11184570" y="6447076"/>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30</a:t>
            </a:fld>
            <a:endParaRPr/>
          </a:p>
        </p:txBody>
      </p:sp>
      <p:pic>
        <p:nvPicPr>
          <p:cNvPr id="8" name="Google Shape;387;p15" descr=" ">
            <a:extLst>
              <a:ext uri="{FF2B5EF4-FFF2-40B4-BE49-F238E27FC236}">
                <a16:creationId xmlns:a16="http://schemas.microsoft.com/office/drawing/2014/main" id="{AA4E9C88-DDBC-EBA6-3A08-DD044610BE59}"/>
              </a:ext>
            </a:extLst>
          </p:cNvPr>
          <p:cNvPicPr preferRelativeResize="0"/>
          <p:nvPr/>
        </p:nvPicPr>
        <p:blipFill rotWithShape="1">
          <a:blip r:embed="rId3">
            <a:alphaModFix/>
          </a:blip>
          <a:srcRect/>
          <a:stretch/>
        </p:blipFill>
        <p:spPr>
          <a:xfrm>
            <a:off x="6543762" y="1511659"/>
            <a:ext cx="1680752" cy="1356192"/>
          </a:xfrm>
          <a:prstGeom prst="rect">
            <a:avLst/>
          </a:prstGeom>
          <a:noFill/>
          <a:ln>
            <a:noFill/>
          </a:ln>
        </p:spPr>
      </p:pic>
      <p:sp>
        <p:nvSpPr>
          <p:cNvPr id="9" name="Google Shape;388;p15">
            <a:extLst>
              <a:ext uri="{FF2B5EF4-FFF2-40B4-BE49-F238E27FC236}">
                <a16:creationId xmlns:a16="http://schemas.microsoft.com/office/drawing/2014/main" id="{6BEF5A12-2918-DEA6-F492-EBDD5253337C}"/>
              </a:ext>
            </a:extLst>
          </p:cNvPr>
          <p:cNvSpPr txBox="1">
            <a:spLocks noGrp="1"/>
          </p:cNvSpPr>
          <p:nvPr>
            <p:ph type="title"/>
          </p:nvPr>
        </p:nvSpPr>
        <p:spPr>
          <a:xfrm>
            <a:off x="238899" y="194530"/>
            <a:ext cx="9970376" cy="5155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dirty="0"/>
              <a:t>Water Quality and Environmental Systems Modeling</a:t>
            </a:r>
            <a:endParaRPr sz="2800" dirty="0"/>
          </a:p>
        </p:txBody>
      </p:sp>
      <p:sp>
        <p:nvSpPr>
          <p:cNvPr id="10" name="Google Shape;389;p15">
            <a:extLst>
              <a:ext uri="{FF2B5EF4-FFF2-40B4-BE49-F238E27FC236}">
                <a16:creationId xmlns:a16="http://schemas.microsoft.com/office/drawing/2014/main" id="{FA3215EF-5BAA-E7AE-16BA-4209E15E2DB6}"/>
              </a:ext>
            </a:extLst>
          </p:cNvPr>
          <p:cNvSpPr txBox="1">
            <a:spLocks noGrp="1"/>
          </p:cNvSpPr>
          <p:nvPr>
            <p:ph type="body" idx="1"/>
          </p:nvPr>
        </p:nvSpPr>
        <p:spPr>
          <a:xfrm>
            <a:off x="170827" y="1399402"/>
            <a:ext cx="3857569" cy="5493428"/>
          </a:xfrm>
          <a:prstGeom prst="rect">
            <a:avLst/>
          </a:prstGeom>
          <a:solidFill>
            <a:schemeClr val="lt2">
              <a:alpha val="0"/>
            </a:schemeClr>
          </a:solidFill>
          <a:ln>
            <a:noFill/>
          </a:ln>
        </p:spPr>
        <p:txBody>
          <a:bodyPr spcFirstLastPara="1" wrap="square" lIns="91425" tIns="91425" rIns="91425" bIns="45700" anchor="t" anchorCtr="0">
            <a:noAutofit/>
          </a:bodyPr>
          <a:lstStyle/>
          <a:p>
            <a:pPr marL="228600">
              <a:spcBef>
                <a:spcPts val="0"/>
              </a:spcBef>
              <a:buClr>
                <a:srgbClr val="3F3F3F"/>
              </a:buClr>
              <a:buSzPts val="1600"/>
              <a:buFont typeface="Arial" panose="020B0604020202020204" pitchFamily="34" charset="0"/>
              <a:buChar char="•"/>
            </a:pPr>
            <a:r>
              <a:rPr lang="en-US" sz="1600" b="0" dirty="0"/>
              <a:t>Watershed Runoff:</a:t>
            </a:r>
          </a:p>
          <a:p>
            <a:pPr marL="457200" lvl="1" indent="-228600">
              <a:spcBef>
                <a:spcPts val="0"/>
              </a:spcBef>
              <a:buClr>
                <a:srgbClr val="3F3F3F"/>
              </a:buClr>
              <a:buSzPts val="1600"/>
              <a:buFont typeface="Arial" panose="020B0604020202020204" pitchFamily="34" charset="0"/>
              <a:buChar char="•"/>
            </a:pPr>
            <a:r>
              <a:rPr lang="en-US" sz="1600" dirty="0">
                <a:solidFill>
                  <a:schemeClr val="dk1"/>
                </a:solidFill>
              </a:rPr>
              <a:t>GSSHA</a:t>
            </a:r>
            <a:r>
              <a:rPr lang="en-US" sz="1600" b="0" dirty="0">
                <a:solidFill>
                  <a:schemeClr val="dk1"/>
                </a:solidFill>
              </a:rPr>
              <a:t>: Surface and sub-surface water quality modeling and Nature-Based Features design tool</a:t>
            </a:r>
            <a:endParaRPr lang="en-US" sz="1600" b="0" dirty="0"/>
          </a:p>
          <a:p>
            <a:pPr marL="457200" lvl="1" indent="-228600">
              <a:spcBef>
                <a:spcPts val="0"/>
              </a:spcBef>
              <a:buClr>
                <a:srgbClr val="3F3F3F"/>
              </a:buClr>
              <a:buSzPts val="1600"/>
              <a:buFont typeface="Arial" panose="020B0604020202020204" pitchFamily="34" charset="0"/>
              <a:buChar char="•"/>
            </a:pPr>
            <a:r>
              <a:rPr lang="en-US" sz="1600" dirty="0">
                <a:solidFill>
                  <a:schemeClr val="dk1"/>
                </a:solidFill>
              </a:rPr>
              <a:t>HEC-HMS</a:t>
            </a:r>
            <a:r>
              <a:rPr lang="en-US" sz="1600" b="0" dirty="0">
                <a:solidFill>
                  <a:schemeClr val="dk1"/>
                </a:solidFill>
              </a:rPr>
              <a:t>: Surface runoff temperature modeling</a:t>
            </a:r>
            <a:endParaRPr lang="en-US" sz="1600" dirty="0"/>
          </a:p>
          <a:p>
            <a:pPr marL="228600">
              <a:spcBef>
                <a:spcPts val="0"/>
              </a:spcBef>
              <a:buClr>
                <a:schemeClr val="dk1"/>
              </a:buClr>
              <a:buSzPts val="1600"/>
              <a:buFont typeface="Arial" panose="020B0604020202020204" pitchFamily="34" charset="0"/>
              <a:buChar char="•"/>
            </a:pPr>
            <a:r>
              <a:rPr lang="en-US" sz="1600" b="0" dirty="0">
                <a:solidFill>
                  <a:schemeClr val="dk1"/>
                </a:solidFill>
              </a:rPr>
              <a:t>Reservoirs:</a:t>
            </a:r>
            <a:endParaRPr lang="en-US" sz="1600" b="0" dirty="0"/>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rPr>
              <a:t>CE-QUAL-W2</a:t>
            </a:r>
            <a:r>
              <a:rPr lang="en-US" sz="1600" b="0" dirty="0">
                <a:solidFill>
                  <a:schemeClr val="dk1"/>
                </a:solidFill>
              </a:rPr>
              <a:t>: 2D reservoir-river hydrodynamics and water quality modeling</a:t>
            </a:r>
            <a:endParaRPr lang="en-US" sz="1600" b="0" dirty="0"/>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rPr>
              <a:t>HEC-ResSim</a:t>
            </a:r>
            <a:r>
              <a:rPr lang="en-US" sz="1600" b="0" dirty="0">
                <a:solidFill>
                  <a:schemeClr val="dk1"/>
                </a:solidFill>
              </a:rPr>
              <a:t>: Reservoir operations and water quality modeling</a:t>
            </a:r>
            <a:endParaRPr sz="1600" dirty="0"/>
          </a:p>
          <a:p>
            <a:pPr marL="228600">
              <a:spcBef>
                <a:spcPts val="0"/>
              </a:spcBef>
              <a:buClr>
                <a:schemeClr val="dk1"/>
              </a:buClr>
              <a:buSzPts val="1600"/>
              <a:buFont typeface="Arial" panose="020B0604020202020204" pitchFamily="34" charset="0"/>
              <a:buChar char="•"/>
            </a:pPr>
            <a:r>
              <a:rPr lang="en-US" sz="1600" b="0" dirty="0">
                <a:solidFill>
                  <a:schemeClr val="dk1"/>
                </a:solidFill>
              </a:rPr>
              <a:t>Rivers and Floodplains:</a:t>
            </a:r>
            <a:endParaRPr lang="en-US" sz="1600" b="0" dirty="0"/>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rPr>
              <a:t>HEC-RAS</a:t>
            </a:r>
            <a:r>
              <a:rPr lang="en-US" sz="1600" b="0" dirty="0">
                <a:solidFill>
                  <a:schemeClr val="dk1"/>
                </a:solidFill>
              </a:rPr>
              <a:t>: 1D River hydraulics and water quality &amp; vegetation modeling</a:t>
            </a:r>
            <a:endParaRPr lang="en-US" sz="1600" b="0" dirty="0"/>
          </a:p>
          <a:p>
            <a:pPr marL="457200" lvl="1" indent="-228600">
              <a:spcBef>
                <a:spcPts val="0"/>
              </a:spcBef>
              <a:buClr>
                <a:schemeClr val="dk1"/>
              </a:buClr>
              <a:buSzPts val="1600"/>
              <a:buFont typeface="Arial" panose="020B0604020202020204" pitchFamily="34" charset="0"/>
              <a:buChar char="•"/>
            </a:pPr>
            <a:r>
              <a:rPr lang="en-US" sz="1600" dirty="0">
                <a:solidFill>
                  <a:schemeClr val="dk1"/>
                </a:solidFill>
              </a:rPr>
              <a:t>ClearWater-Riverine</a:t>
            </a:r>
            <a:r>
              <a:rPr lang="en-US" sz="1600" b="0" dirty="0">
                <a:solidFill>
                  <a:schemeClr val="dk1"/>
                </a:solidFill>
              </a:rPr>
              <a:t>: 2D River-floodplain hydraulics and water quality modeling with HEC-RAS</a:t>
            </a:r>
            <a:endParaRPr sz="1600" dirty="0"/>
          </a:p>
          <a:p>
            <a:pPr marL="1588" indent="0">
              <a:spcBef>
                <a:spcPts val="0"/>
              </a:spcBef>
              <a:buSzPts val="1600"/>
            </a:pPr>
            <a:endParaRPr sz="1600" b="0" dirty="0">
              <a:solidFill>
                <a:srgbClr val="1294F5"/>
              </a:solidFill>
            </a:endParaRPr>
          </a:p>
        </p:txBody>
      </p:sp>
      <p:pic>
        <p:nvPicPr>
          <p:cNvPr id="11" name="Google Shape;390;p15">
            <a:extLst>
              <a:ext uri="{FF2B5EF4-FFF2-40B4-BE49-F238E27FC236}">
                <a16:creationId xmlns:a16="http://schemas.microsoft.com/office/drawing/2014/main" id="{2A444A49-A7FE-73EA-783E-464D1D3CE4A9}"/>
              </a:ext>
            </a:extLst>
          </p:cNvPr>
          <p:cNvPicPr preferRelativeResize="0"/>
          <p:nvPr/>
        </p:nvPicPr>
        <p:blipFill rotWithShape="1">
          <a:blip r:embed="rId4">
            <a:alphaModFix/>
          </a:blip>
          <a:srcRect/>
          <a:stretch/>
        </p:blipFill>
        <p:spPr>
          <a:xfrm>
            <a:off x="4004319" y="1499627"/>
            <a:ext cx="2265145" cy="1394936"/>
          </a:xfrm>
          <a:prstGeom prst="rect">
            <a:avLst/>
          </a:prstGeom>
          <a:noFill/>
          <a:ln w="38100" cap="flat" cmpd="sng">
            <a:solidFill>
              <a:schemeClr val="lt1">
                <a:alpha val="49803"/>
              </a:schemeClr>
            </a:solidFill>
            <a:prstDash val="solid"/>
            <a:round/>
            <a:headEnd type="none" w="sm" len="sm"/>
            <a:tailEnd type="none" w="sm" len="sm"/>
          </a:ln>
        </p:spPr>
      </p:pic>
      <p:sp>
        <p:nvSpPr>
          <p:cNvPr id="12" name="Google Shape;391;p15">
            <a:extLst>
              <a:ext uri="{FF2B5EF4-FFF2-40B4-BE49-F238E27FC236}">
                <a16:creationId xmlns:a16="http://schemas.microsoft.com/office/drawing/2014/main" id="{93C58C29-8363-CB23-765C-95FA26C02E7E}"/>
              </a:ext>
            </a:extLst>
          </p:cNvPr>
          <p:cNvSpPr/>
          <p:nvPr/>
        </p:nvSpPr>
        <p:spPr>
          <a:xfrm>
            <a:off x="6311186" y="4706675"/>
            <a:ext cx="238092" cy="1381118"/>
          </a:xfrm>
          <a:prstGeom prst="leftBrace">
            <a:avLst>
              <a:gd name="adj1" fmla="val 52503"/>
              <a:gd name="adj2" fmla="val 50000"/>
            </a:avLst>
          </a:prstGeom>
          <a:noFill/>
          <a:ln w="25400" cap="flat" cmpd="sng">
            <a:solidFill>
              <a:srgbClr val="7A81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sp>
        <p:nvSpPr>
          <p:cNvPr id="13" name="Google Shape;392;p15">
            <a:extLst>
              <a:ext uri="{FF2B5EF4-FFF2-40B4-BE49-F238E27FC236}">
                <a16:creationId xmlns:a16="http://schemas.microsoft.com/office/drawing/2014/main" id="{001929E2-3480-C40F-4666-F5B1E1F4CD78}"/>
              </a:ext>
            </a:extLst>
          </p:cNvPr>
          <p:cNvSpPr/>
          <p:nvPr/>
        </p:nvSpPr>
        <p:spPr>
          <a:xfrm>
            <a:off x="6282214" y="3073082"/>
            <a:ext cx="238092" cy="1381118"/>
          </a:xfrm>
          <a:prstGeom prst="leftBrace">
            <a:avLst>
              <a:gd name="adj1" fmla="val 52503"/>
              <a:gd name="adj2" fmla="val 50000"/>
            </a:avLst>
          </a:prstGeom>
          <a:noFill/>
          <a:ln w="25400" cap="flat" cmpd="sng">
            <a:solidFill>
              <a:srgbClr val="00B05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sp>
        <p:nvSpPr>
          <p:cNvPr id="14" name="Google Shape;393;p15">
            <a:extLst>
              <a:ext uri="{FF2B5EF4-FFF2-40B4-BE49-F238E27FC236}">
                <a16:creationId xmlns:a16="http://schemas.microsoft.com/office/drawing/2014/main" id="{9CC4BDED-726B-1A38-C14E-F85539541B0A}"/>
              </a:ext>
            </a:extLst>
          </p:cNvPr>
          <p:cNvSpPr/>
          <p:nvPr/>
        </p:nvSpPr>
        <p:spPr>
          <a:xfrm>
            <a:off x="6283048" y="1499627"/>
            <a:ext cx="238092" cy="1391871"/>
          </a:xfrm>
          <a:prstGeom prst="leftBrace">
            <a:avLst>
              <a:gd name="adj1" fmla="val 52503"/>
              <a:gd name="adj2" fmla="val 50000"/>
            </a:avLst>
          </a:prstGeom>
          <a:noFill/>
          <a:ln w="25400" cap="flat" cmpd="sng">
            <a:solidFill>
              <a:srgbClr val="00B0F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pic>
        <p:nvPicPr>
          <p:cNvPr id="15" name="Google Shape;394;p15">
            <a:extLst>
              <a:ext uri="{FF2B5EF4-FFF2-40B4-BE49-F238E27FC236}">
                <a16:creationId xmlns:a16="http://schemas.microsoft.com/office/drawing/2014/main" id="{8A039FE1-7F25-357C-2F71-BF261E17E3A1}"/>
              </a:ext>
            </a:extLst>
          </p:cNvPr>
          <p:cNvPicPr preferRelativeResize="0"/>
          <p:nvPr/>
        </p:nvPicPr>
        <p:blipFill rotWithShape="1">
          <a:blip r:embed="rId5">
            <a:alphaModFix/>
          </a:blip>
          <a:srcRect/>
          <a:stretch/>
        </p:blipFill>
        <p:spPr>
          <a:xfrm>
            <a:off x="4004318" y="4664592"/>
            <a:ext cx="2265145" cy="1480460"/>
          </a:xfrm>
          <a:prstGeom prst="rect">
            <a:avLst/>
          </a:prstGeom>
          <a:noFill/>
          <a:ln w="38100" cap="flat" cmpd="sng">
            <a:solidFill>
              <a:schemeClr val="lt1">
                <a:alpha val="49803"/>
              </a:schemeClr>
            </a:solidFill>
            <a:prstDash val="solid"/>
            <a:round/>
            <a:headEnd type="none" w="sm" len="sm"/>
            <a:tailEnd type="none" w="sm" len="sm"/>
          </a:ln>
        </p:spPr>
      </p:pic>
      <p:pic>
        <p:nvPicPr>
          <p:cNvPr id="16" name="Google Shape;395;p15">
            <a:extLst>
              <a:ext uri="{FF2B5EF4-FFF2-40B4-BE49-F238E27FC236}">
                <a16:creationId xmlns:a16="http://schemas.microsoft.com/office/drawing/2014/main" id="{2806D8C5-6FD0-6B9F-BC7B-C9D1296B1377}"/>
              </a:ext>
            </a:extLst>
          </p:cNvPr>
          <p:cNvPicPr preferRelativeResize="0"/>
          <p:nvPr/>
        </p:nvPicPr>
        <p:blipFill rotWithShape="1">
          <a:blip r:embed="rId6">
            <a:alphaModFix/>
          </a:blip>
          <a:srcRect/>
          <a:stretch/>
        </p:blipFill>
        <p:spPr>
          <a:xfrm>
            <a:off x="4004318" y="3041277"/>
            <a:ext cx="2265145" cy="1478554"/>
          </a:xfrm>
          <a:prstGeom prst="rect">
            <a:avLst/>
          </a:prstGeom>
          <a:noFill/>
          <a:ln w="38100" cap="flat" cmpd="sng">
            <a:solidFill>
              <a:schemeClr val="lt1">
                <a:alpha val="49803"/>
              </a:schemeClr>
            </a:solidFill>
            <a:prstDash val="solid"/>
            <a:round/>
            <a:headEnd type="none" w="sm" len="sm"/>
            <a:tailEnd type="none" w="sm" len="sm"/>
          </a:ln>
        </p:spPr>
      </p:pic>
      <p:sp>
        <p:nvSpPr>
          <p:cNvPr id="17" name="Google Shape;396;p15">
            <a:extLst>
              <a:ext uri="{FF2B5EF4-FFF2-40B4-BE49-F238E27FC236}">
                <a16:creationId xmlns:a16="http://schemas.microsoft.com/office/drawing/2014/main" id="{7150CAE0-DB89-4975-CFAE-6D049762C065}"/>
              </a:ext>
            </a:extLst>
          </p:cNvPr>
          <p:cNvSpPr txBox="1"/>
          <p:nvPr/>
        </p:nvSpPr>
        <p:spPr>
          <a:xfrm>
            <a:off x="195541" y="631130"/>
            <a:ext cx="8204752" cy="776291"/>
          </a:xfrm>
          <a:prstGeom prst="rect">
            <a:avLst/>
          </a:prstGeom>
          <a:solidFill>
            <a:schemeClr val="lt2">
              <a:alpha val="0"/>
            </a:schemeClr>
          </a:solidFill>
          <a:ln>
            <a:noFill/>
          </a:ln>
        </p:spPr>
        <p:txBody>
          <a:bodyPr spcFirstLastPara="1" wrap="square" lIns="91425" tIns="91425" rIns="91425" bIns="45700" anchor="t" anchorCtr="0">
            <a:noAutofit/>
          </a:bodyPr>
          <a:lstStyle/>
          <a:p>
            <a:pPr marL="228600" marR="0" lvl="0" indent="-228600" algn="l" rtl="0">
              <a:spcBef>
                <a:spcPts val="0"/>
              </a:spcBef>
              <a:spcAft>
                <a:spcPts val="0"/>
              </a:spcAft>
              <a:buClr>
                <a:srgbClr val="002060"/>
              </a:buClr>
              <a:buSzPts val="1600"/>
              <a:buFont typeface="Arial"/>
              <a:buChar char="•"/>
            </a:pPr>
            <a:r>
              <a:rPr lang="en-US" sz="1600" dirty="0">
                <a:solidFill>
                  <a:srgbClr val="002060"/>
                </a:solidFill>
                <a:latin typeface="Arial"/>
                <a:ea typeface="Arial"/>
                <a:cs typeface="Arial"/>
                <a:sym typeface="Arial"/>
              </a:rPr>
              <a:t>The </a:t>
            </a:r>
            <a:r>
              <a:rPr lang="en-US" sz="1600" dirty="0">
                <a:solidFill>
                  <a:srgbClr val="00B050"/>
                </a:solidFill>
                <a:latin typeface="Arial"/>
                <a:ea typeface="Arial"/>
                <a:cs typeface="Arial"/>
                <a:sym typeface="Arial"/>
              </a:rPr>
              <a:t>C</a:t>
            </a:r>
            <a:r>
              <a:rPr lang="en-US" sz="1600" dirty="0">
                <a:solidFill>
                  <a:srgbClr val="002060"/>
                </a:solidFill>
                <a:latin typeface="Arial"/>
                <a:ea typeface="Arial"/>
                <a:cs typeface="Arial"/>
                <a:sym typeface="Arial"/>
              </a:rPr>
              <a:t>orps </a:t>
            </a:r>
            <a:r>
              <a:rPr lang="en-US" sz="1600" dirty="0">
                <a:solidFill>
                  <a:srgbClr val="00B050"/>
                </a:solidFill>
                <a:latin typeface="Arial"/>
                <a:ea typeface="Arial"/>
                <a:cs typeface="Arial"/>
                <a:sym typeface="Arial"/>
              </a:rPr>
              <a:t>L</a:t>
            </a:r>
            <a:r>
              <a:rPr lang="en-US" sz="1600" dirty="0">
                <a:solidFill>
                  <a:srgbClr val="002060"/>
                </a:solidFill>
                <a:latin typeface="Arial"/>
                <a:ea typeface="Arial"/>
                <a:cs typeface="Arial"/>
                <a:sym typeface="Arial"/>
              </a:rPr>
              <a:t>ibrary for </a:t>
            </a:r>
            <a:r>
              <a:rPr lang="en-US" sz="1600" dirty="0">
                <a:solidFill>
                  <a:srgbClr val="00B050"/>
                </a:solidFill>
                <a:latin typeface="Arial"/>
                <a:ea typeface="Arial"/>
                <a:cs typeface="Arial"/>
                <a:sym typeface="Arial"/>
              </a:rPr>
              <a:t>E</a:t>
            </a:r>
            <a:r>
              <a:rPr lang="en-US" sz="1600" dirty="0">
                <a:solidFill>
                  <a:srgbClr val="002060"/>
                </a:solidFill>
                <a:latin typeface="Arial"/>
                <a:ea typeface="Arial"/>
                <a:cs typeface="Arial"/>
                <a:sym typeface="Arial"/>
              </a:rPr>
              <a:t>nvironmental </a:t>
            </a:r>
            <a:r>
              <a:rPr lang="en-US" sz="1600" dirty="0">
                <a:solidFill>
                  <a:srgbClr val="00B050"/>
                </a:solidFill>
                <a:latin typeface="Arial"/>
                <a:ea typeface="Arial"/>
                <a:cs typeface="Arial"/>
                <a:sym typeface="Arial"/>
              </a:rPr>
              <a:t>A</a:t>
            </a:r>
            <a:r>
              <a:rPr lang="en-US" sz="1600" dirty="0">
                <a:solidFill>
                  <a:srgbClr val="002060"/>
                </a:solidFill>
                <a:latin typeface="Arial"/>
                <a:ea typeface="Arial"/>
                <a:cs typeface="Arial"/>
                <a:sym typeface="Arial"/>
              </a:rPr>
              <a:t>nalysis and </a:t>
            </a:r>
            <a:r>
              <a:rPr lang="en-US" sz="1600" dirty="0">
                <a:solidFill>
                  <a:srgbClr val="00B050"/>
                </a:solidFill>
                <a:latin typeface="Arial"/>
                <a:ea typeface="Arial"/>
                <a:cs typeface="Arial"/>
                <a:sym typeface="Arial"/>
              </a:rPr>
              <a:t>R</a:t>
            </a:r>
            <a:r>
              <a:rPr lang="en-US" sz="1600" dirty="0">
                <a:solidFill>
                  <a:srgbClr val="002060"/>
                </a:solidFill>
                <a:latin typeface="Arial"/>
                <a:ea typeface="Arial"/>
                <a:cs typeface="Arial"/>
                <a:sym typeface="Arial"/>
              </a:rPr>
              <a:t>estoration of </a:t>
            </a:r>
            <a:r>
              <a:rPr lang="en-US" sz="1600" dirty="0">
                <a:solidFill>
                  <a:srgbClr val="00B050"/>
                </a:solidFill>
                <a:latin typeface="Arial"/>
                <a:ea typeface="Arial"/>
                <a:cs typeface="Arial"/>
                <a:sym typeface="Arial"/>
              </a:rPr>
              <a:t>Water</a:t>
            </a:r>
            <a:r>
              <a:rPr lang="en-US" sz="1600" dirty="0">
                <a:solidFill>
                  <a:srgbClr val="002060"/>
                </a:solidFill>
                <a:latin typeface="Arial"/>
                <a:ea typeface="Arial"/>
                <a:cs typeface="Arial"/>
                <a:sym typeface="Arial"/>
              </a:rPr>
              <a:t>sheds (</a:t>
            </a:r>
            <a:r>
              <a:rPr lang="en-US" sz="1600" dirty="0">
                <a:solidFill>
                  <a:srgbClr val="227EEE"/>
                </a:solidFill>
                <a:latin typeface="Arial"/>
                <a:ea typeface="Arial"/>
                <a:cs typeface="Arial"/>
                <a:sym typeface="Arial"/>
              </a:rPr>
              <a:t>ClearWater</a:t>
            </a:r>
            <a:r>
              <a:rPr lang="en-US" sz="1600" dirty="0">
                <a:solidFill>
                  <a:srgbClr val="002060"/>
                </a:solidFill>
                <a:latin typeface="Arial"/>
                <a:ea typeface="Arial"/>
                <a:cs typeface="Arial"/>
                <a:sym typeface="Arial"/>
              </a:rPr>
              <a:t>) provides environmental simulation capabilities that leverage existing hydrologic and hydraulic (H&amp;H) models.</a:t>
            </a:r>
            <a:endParaRPr sz="1600" dirty="0"/>
          </a:p>
        </p:txBody>
      </p:sp>
      <p:pic>
        <p:nvPicPr>
          <p:cNvPr id="18" name="Google Shape;397;p15">
            <a:extLst>
              <a:ext uri="{FF2B5EF4-FFF2-40B4-BE49-F238E27FC236}">
                <a16:creationId xmlns:a16="http://schemas.microsoft.com/office/drawing/2014/main" id="{56B164EA-FF82-8B87-880F-B43C828A7720}"/>
              </a:ext>
            </a:extLst>
          </p:cNvPr>
          <p:cNvPicPr preferRelativeResize="0"/>
          <p:nvPr/>
        </p:nvPicPr>
        <p:blipFill rotWithShape="1">
          <a:blip r:embed="rId7">
            <a:alphaModFix/>
          </a:blip>
          <a:srcRect/>
          <a:stretch/>
        </p:blipFill>
        <p:spPr>
          <a:xfrm>
            <a:off x="8032907" y="662402"/>
            <a:ext cx="2223005" cy="1480460"/>
          </a:xfrm>
          <a:prstGeom prst="rect">
            <a:avLst/>
          </a:prstGeom>
          <a:noFill/>
          <a:ln>
            <a:noFill/>
          </a:ln>
        </p:spPr>
      </p:pic>
      <p:pic>
        <p:nvPicPr>
          <p:cNvPr id="19" name="Google Shape;398;p15">
            <a:extLst>
              <a:ext uri="{FF2B5EF4-FFF2-40B4-BE49-F238E27FC236}">
                <a16:creationId xmlns:a16="http://schemas.microsoft.com/office/drawing/2014/main" id="{E152AF5F-87AE-21BD-FC9E-B78842CCF61F}"/>
              </a:ext>
            </a:extLst>
          </p:cNvPr>
          <p:cNvPicPr preferRelativeResize="0"/>
          <p:nvPr/>
        </p:nvPicPr>
        <p:blipFill rotWithShape="1">
          <a:blip r:embed="rId8">
            <a:alphaModFix/>
          </a:blip>
          <a:srcRect/>
          <a:stretch/>
        </p:blipFill>
        <p:spPr>
          <a:xfrm>
            <a:off x="9164465" y="2307021"/>
            <a:ext cx="2724215" cy="1478554"/>
          </a:xfrm>
          <a:prstGeom prst="rect">
            <a:avLst/>
          </a:prstGeom>
          <a:noFill/>
          <a:ln>
            <a:noFill/>
          </a:ln>
        </p:spPr>
      </p:pic>
      <p:pic>
        <p:nvPicPr>
          <p:cNvPr id="20" name="Google Shape;399;p15">
            <a:extLst>
              <a:ext uri="{FF2B5EF4-FFF2-40B4-BE49-F238E27FC236}">
                <a16:creationId xmlns:a16="http://schemas.microsoft.com/office/drawing/2014/main" id="{3BF0A1F6-D751-EBE9-321E-17A36829407F}"/>
              </a:ext>
            </a:extLst>
          </p:cNvPr>
          <p:cNvPicPr preferRelativeResize="0"/>
          <p:nvPr/>
        </p:nvPicPr>
        <p:blipFill rotWithShape="1">
          <a:blip r:embed="rId9">
            <a:alphaModFix/>
          </a:blip>
          <a:srcRect/>
          <a:stretch/>
        </p:blipFill>
        <p:spPr>
          <a:xfrm>
            <a:off x="10251720" y="3812994"/>
            <a:ext cx="1635944" cy="2454057"/>
          </a:xfrm>
          <a:prstGeom prst="rect">
            <a:avLst/>
          </a:prstGeom>
          <a:noFill/>
          <a:ln w="9525" cap="flat" cmpd="sng">
            <a:solidFill>
              <a:schemeClr val="dk1"/>
            </a:solidFill>
            <a:prstDash val="solid"/>
            <a:round/>
            <a:headEnd type="none" w="sm" len="sm"/>
            <a:tailEnd type="none" w="sm" len="sm"/>
          </a:ln>
        </p:spPr>
      </p:pic>
      <p:pic>
        <p:nvPicPr>
          <p:cNvPr id="21" name="Google Shape;400;p15" descr="Figure 6-2. RAS Mapper with Default Results Layers shown.">
            <a:extLst>
              <a:ext uri="{FF2B5EF4-FFF2-40B4-BE49-F238E27FC236}">
                <a16:creationId xmlns:a16="http://schemas.microsoft.com/office/drawing/2014/main" id="{C687B241-F088-2F25-4C96-AA8D4C35338F}"/>
              </a:ext>
            </a:extLst>
          </p:cNvPr>
          <p:cNvPicPr preferRelativeResize="0"/>
          <p:nvPr/>
        </p:nvPicPr>
        <p:blipFill rotWithShape="1">
          <a:blip r:embed="rId10">
            <a:alphaModFix/>
          </a:blip>
          <a:srcRect/>
          <a:stretch/>
        </p:blipFill>
        <p:spPr>
          <a:xfrm>
            <a:off x="6545455" y="4664592"/>
            <a:ext cx="2640387" cy="1480460"/>
          </a:xfrm>
          <a:prstGeom prst="rect">
            <a:avLst/>
          </a:prstGeom>
          <a:noFill/>
          <a:ln>
            <a:noFill/>
          </a:ln>
        </p:spPr>
      </p:pic>
      <p:grpSp>
        <p:nvGrpSpPr>
          <p:cNvPr id="22" name="Google Shape;401;p15">
            <a:extLst>
              <a:ext uri="{FF2B5EF4-FFF2-40B4-BE49-F238E27FC236}">
                <a16:creationId xmlns:a16="http://schemas.microsoft.com/office/drawing/2014/main" id="{0FC368F1-D194-2058-27F2-8D9BA5E0AA1B}"/>
              </a:ext>
            </a:extLst>
          </p:cNvPr>
          <p:cNvGrpSpPr/>
          <p:nvPr/>
        </p:nvGrpSpPr>
        <p:grpSpPr>
          <a:xfrm>
            <a:off x="6543762" y="3041277"/>
            <a:ext cx="1650676" cy="1478554"/>
            <a:chOff x="6224584" y="1859976"/>
            <a:chExt cx="2498376" cy="2237861"/>
          </a:xfrm>
        </p:grpSpPr>
        <p:sp>
          <p:nvSpPr>
            <p:cNvPr id="23" name="Google Shape;402;p15">
              <a:extLst>
                <a:ext uri="{FF2B5EF4-FFF2-40B4-BE49-F238E27FC236}">
                  <a16:creationId xmlns:a16="http://schemas.microsoft.com/office/drawing/2014/main" id="{479B0465-B7BD-172C-B671-D8E2276D1C6D}"/>
                </a:ext>
              </a:extLst>
            </p:cNvPr>
            <p:cNvSpPr/>
            <p:nvPr/>
          </p:nvSpPr>
          <p:spPr>
            <a:xfrm>
              <a:off x="6745375" y="3465725"/>
              <a:ext cx="705487" cy="3108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 name="Google Shape;403;p15">
              <a:extLst>
                <a:ext uri="{FF2B5EF4-FFF2-40B4-BE49-F238E27FC236}">
                  <a16:creationId xmlns:a16="http://schemas.microsoft.com/office/drawing/2014/main" id="{FC74F1A9-969B-C96A-CD6A-706432858F23}"/>
                </a:ext>
              </a:extLst>
            </p:cNvPr>
            <p:cNvGrpSpPr/>
            <p:nvPr/>
          </p:nvGrpSpPr>
          <p:grpSpPr>
            <a:xfrm>
              <a:off x="6224584" y="1859976"/>
              <a:ext cx="2498376" cy="2237861"/>
              <a:chOff x="6224584" y="1859976"/>
              <a:chExt cx="2498376" cy="2237861"/>
            </a:xfrm>
          </p:grpSpPr>
          <p:pic>
            <p:nvPicPr>
              <p:cNvPr id="25" name="Google Shape;404;p15" descr="w2">
                <a:extLst>
                  <a:ext uri="{FF2B5EF4-FFF2-40B4-BE49-F238E27FC236}">
                    <a16:creationId xmlns:a16="http://schemas.microsoft.com/office/drawing/2014/main" id="{D2AE5BBC-C24C-709A-A65C-B6D9805A9ED3}"/>
                  </a:ext>
                </a:extLst>
              </p:cNvPr>
              <p:cNvPicPr preferRelativeResize="0"/>
              <p:nvPr/>
            </p:nvPicPr>
            <p:blipFill rotWithShape="1">
              <a:blip r:embed="rId11">
                <a:alphaModFix/>
              </a:blip>
              <a:srcRect/>
              <a:stretch/>
            </p:blipFill>
            <p:spPr>
              <a:xfrm>
                <a:off x="6224584" y="1859976"/>
                <a:ext cx="2476079" cy="2237861"/>
              </a:xfrm>
              <a:prstGeom prst="rect">
                <a:avLst/>
              </a:prstGeom>
              <a:noFill/>
              <a:ln>
                <a:noFill/>
              </a:ln>
            </p:spPr>
          </p:pic>
          <p:sp>
            <p:nvSpPr>
              <p:cNvPr id="26" name="Google Shape;405;p15">
                <a:extLst>
                  <a:ext uri="{FF2B5EF4-FFF2-40B4-BE49-F238E27FC236}">
                    <a16:creationId xmlns:a16="http://schemas.microsoft.com/office/drawing/2014/main" id="{6DCD4E61-FE30-4189-DCC9-BE9AA24F02B1}"/>
                  </a:ext>
                </a:extLst>
              </p:cNvPr>
              <p:cNvSpPr txBox="1"/>
              <p:nvPr/>
            </p:nvSpPr>
            <p:spPr>
              <a:xfrm>
                <a:off x="8145058" y="3154748"/>
                <a:ext cx="577902" cy="169277"/>
              </a:xfrm>
              <a:prstGeom prst="rect">
                <a:avLst/>
              </a:prstGeom>
              <a:solidFill>
                <a:schemeClr val="lt1"/>
              </a:solidFill>
              <a:ln>
                <a:noFill/>
              </a:ln>
            </p:spPr>
            <p:txBody>
              <a:bodyPr spcFirstLastPara="1" wrap="square" lIns="0" tIns="45700" rIns="91425" bIns="0" anchor="t" anchorCtr="0">
                <a:spAutoFit/>
              </a:bodyPr>
              <a:lstStyle/>
              <a:p>
                <a:pPr marL="0" marR="0" lvl="0" indent="0" algn="l" rtl="0">
                  <a:lnSpc>
                    <a:spcPct val="100000"/>
                  </a:lnSpc>
                  <a:spcBef>
                    <a:spcPts val="0"/>
                  </a:spcBef>
                  <a:spcAft>
                    <a:spcPts val="0"/>
                  </a:spcAft>
                  <a:buClr>
                    <a:srgbClr val="000000"/>
                  </a:buClr>
                  <a:buSzPts val="800"/>
                  <a:buFont typeface="Verdana"/>
                  <a:buNone/>
                </a:pPr>
                <a:r>
                  <a:rPr lang="en-US" sz="800" b="0" i="0" u="none" strike="noStrike" cap="none">
                    <a:solidFill>
                      <a:srgbClr val="000000"/>
                    </a:solidFill>
                    <a:latin typeface="Verdana"/>
                    <a:ea typeface="Verdana"/>
                    <a:cs typeface="Verdana"/>
                    <a:sym typeface="Verdana"/>
                  </a:rPr>
                  <a:t>Estuary</a:t>
                </a:r>
                <a:endParaRPr/>
              </a:p>
            </p:txBody>
          </p:sp>
        </p:grpSp>
      </p:grpSp>
      <p:pic>
        <p:nvPicPr>
          <p:cNvPr id="27" name="Google Shape;406;p15" descr="A picture containing cake, birthday, indoor, decorated&#10;&#10;Description automatically generated">
            <a:extLst>
              <a:ext uri="{FF2B5EF4-FFF2-40B4-BE49-F238E27FC236}">
                <a16:creationId xmlns:a16="http://schemas.microsoft.com/office/drawing/2014/main" id="{900913FF-00D3-9C37-E25E-3D6E0A9BC0D6}"/>
              </a:ext>
            </a:extLst>
          </p:cNvPr>
          <p:cNvPicPr preferRelativeResize="0"/>
          <p:nvPr/>
        </p:nvPicPr>
        <p:blipFill rotWithShape="1">
          <a:blip r:embed="rId12">
            <a:alphaModFix/>
          </a:blip>
          <a:srcRect/>
          <a:stretch/>
        </p:blipFill>
        <p:spPr>
          <a:xfrm>
            <a:off x="7334958" y="1554354"/>
            <a:ext cx="3470215" cy="4910866"/>
          </a:xfrm>
          <a:prstGeom prst="rect">
            <a:avLst/>
          </a:prstGeom>
          <a:noFill/>
          <a:ln>
            <a:noFill/>
          </a:ln>
        </p:spPr>
      </p:pic>
      <p:sp>
        <p:nvSpPr>
          <p:cNvPr id="28" name="Google Shape;407;p15">
            <a:extLst>
              <a:ext uri="{FF2B5EF4-FFF2-40B4-BE49-F238E27FC236}">
                <a16:creationId xmlns:a16="http://schemas.microsoft.com/office/drawing/2014/main" id="{DA9BD47B-7A1E-D06B-9E9E-04EA0434A930}"/>
              </a:ext>
            </a:extLst>
          </p:cNvPr>
          <p:cNvSpPr txBox="1"/>
          <p:nvPr/>
        </p:nvSpPr>
        <p:spPr>
          <a:xfrm>
            <a:off x="10184105" y="154332"/>
            <a:ext cx="1933075" cy="2190196"/>
          </a:xfrm>
          <a:prstGeom prst="rect">
            <a:avLst/>
          </a:prstGeom>
          <a:solidFill>
            <a:schemeClr val="lt2">
              <a:alpha val="0"/>
            </a:schemeClr>
          </a:solidFill>
          <a:ln>
            <a:noFill/>
          </a:ln>
        </p:spPr>
        <p:txBody>
          <a:bodyPr spcFirstLastPara="1" wrap="square" lIns="91425" tIns="91425" rIns="91425" bIns="45700" anchor="t" anchorCtr="0">
            <a:noAutofit/>
          </a:bodyPr>
          <a:lstStyle/>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Temperature</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Nutrients</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Dissolved Oxygen</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Algae</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Metals</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Contaminants</a:t>
            </a:r>
            <a:endParaRPr dirty="0"/>
          </a:p>
          <a:p>
            <a:pPr marL="228600" marR="0" lvl="0" indent="-228600" algn="l" rtl="0">
              <a:lnSpc>
                <a:spcPct val="120000"/>
              </a:lnSpc>
              <a:spcBef>
                <a:spcPts val="0"/>
              </a:spcBef>
              <a:spcAft>
                <a:spcPts val="0"/>
              </a:spcAft>
              <a:buClr>
                <a:srgbClr val="1294F5"/>
              </a:buClr>
              <a:buSzPts val="1400"/>
              <a:buFont typeface="Arial"/>
              <a:buChar char="•"/>
            </a:pPr>
            <a:r>
              <a:rPr lang="en-US" sz="1400" dirty="0">
                <a:solidFill>
                  <a:srgbClr val="1294F5"/>
                </a:solidFill>
                <a:latin typeface="Arial"/>
                <a:ea typeface="Arial"/>
                <a:cs typeface="Arial"/>
                <a:sym typeface="Arial"/>
              </a:rPr>
              <a:t>Riparian Vegetation</a:t>
            </a:r>
            <a:endParaRPr dirty="0"/>
          </a:p>
        </p:txBody>
      </p:sp>
    </p:spTree>
    <p:extLst>
      <p:ext uri="{BB962C8B-B14F-4D97-AF65-F5344CB8AC3E}">
        <p14:creationId xmlns:p14="http://schemas.microsoft.com/office/powerpoint/2010/main" val="919630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6"/>
          <p:cNvSpPr txBox="1">
            <a:spLocks noGrp="1"/>
          </p:cNvSpPr>
          <p:nvPr>
            <p:ph type="title"/>
          </p:nvPr>
        </p:nvSpPr>
        <p:spPr>
          <a:xfrm>
            <a:off x="180109" y="239646"/>
            <a:ext cx="11804074" cy="5129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HEC-ResSim Water Quality:  Purpose</a:t>
            </a:r>
            <a:endParaRPr sz="2800" dirty="0">
              <a:solidFill>
                <a:srgbClr val="FF0000"/>
              </a:solidFill>
            </a:endParaRPr>
          </a:p>
        </p:txBody>
      </p:sp>
      <p:sp>
        <p:nvSpPr>
          <p:cNvPr id="414" name="Google Shape;414;p16"/>
          <p:cNvSpPr txBox="1">
            <a:spLocks noGrp="1"/>
          </p:cNvSpPr>
          <p:nvPr>
            <p:ph type="body" idx="1"/>
          </p:nvPr>
        </p:nvSpPr>
        <p:spPr>
          <a:xfrm>
            <a:off x="482236" y="896492"/>
            <a:ext cx="4581448" cy="5218558"/>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20000"/>
              </a:lnSpc>
              <a:spcBef>
                <a:spcPts val="0"/>
              </a:spcBef>
              <a:spcAft>
                <a:spcPts val="0"/>
              </a:spcAft>
              <a:buClrTx/>
              <a:buSzPts val="2000"/>
              <a:buFont typeface="Arial" panose="020B0604020202020204" pitchFamily="34" charset="0"/>
              <a:buChar char="•"/>
            </a:pPr>
            <a:r>
              <a:rPr lang="en-US" sz="2000" dirty="0">
                <a:solidFill>
                  <a:schemeClr val="dk1"/>
                </a:solidFill>
              </a:rPr>
              <a:t>Need</a:t>
            </a:r>
            <a:r>
              <a:rPr lang="en-US" sz="2000" b="0" dirty="0">
                <a:solidFill>
                  <a:schemeClr val="dk1"/>
                </a:solidFill>
              </a:rPr>
              <a:t>:</a:t>
            </a:r>
            <a:endParaRPr sz="2000" dirty="0"/>
          </a:p>
          <a:p>
            <a:pPr marL="800100" lvl="1">
              <a:lnSpc>
                <a:spcPct val="120000"/>
              </a:lnSpc>
              <a:buClrTx/>
              <a:buSzPts val="2000"/>
              <a:buFont typeface="Arial" panose="020B0604020202020204" pitchFamily="34" charset="0"/>
              <a:buChar char="•"/>
            </a:pPr>
            <a:r>
              <a:rPr lang="en-US" sz="2000" b="0" dirty="0">
                <a:solidFill>
                  <a:schemeClr val="dk1"/>
                </a:solidFill>
              </a:rPr>
              <a:t>Reservoir operations simulation software capable of integrating environmental objectives into reservoir release decisions</a:t>
            </a:r>
            <a:endParaRPr sz="2000" b="0" dirty="0">
              <a:solidFill>
                <a:schemeClr val="dk1"/>
              </a:solidFill>
            </a:endParaRPr>
          </a:p>
          <a:p>
            <a:pPr marL="342900" lvl="0" indent="-342900" algn="l" rtl="0">
              <a:lnSpc>
                <a:spcPct val="120000"/>
              </a:lnSpc>
              <a:spcBef>
                <a:spcPts val="225"/>
              </a:spcBef>
              <a:spcAft>
                <a:spcPts val="0"/>
              </a:spcAft>
              <a:buClrTx/>
              <a:buSzPts val="2000"/>
              <a:buFont typeface="Arial" panose="020B0604020202020204" pitchFamily="34" charset="0"/>
              <a:buChar char="•"/>
            </a:pPr>
            <a:r>
              <a:rPr lang="en-US" sz="2000" dirty="0">
                <a:solidFill>
                  <a:schemeClr val="dk1"/>
                </a:solidFill>
              </a:rPr>
              <a:t>Purpose</a:t>
            </a:r>
            <a:r>
              <a:rPr lang="en-US" sz="2000" b="0" dirty="0">
                <a:solidFill>
                  <a:schemeClr val="dk1"/>
                </a:solidFill>
              </a:rPr>
              <a:t>:</a:t>
            </a:r>
            <a:endParaRPr sz="2000" dirty="0"/>
          </a:p>
          <a:p>
            <a:pPr marL="800100" lvl="1">
              <a:lnSpc>
                <a:spcPct val="120000"/>
              </a:lnSpc>
              <a:buClrTx/>
              <a:buSzPts val="2000"/>
              <a:buFont typeface="Arial" panose="020B0604020202020204" pitchFamily="34" charset="0"/>
              <a:buChar char="•"/>
            </a:pPr>
            <a:r>
              <a:rPr lang="en-US" sz="2000" b="0" dirty="0">
                <a:solidFill>
                  <a:schemeClr val="dk1"/>
                </a:solidFill>
              </a:rPr>
              <a:t>Fully integrated water quality modeling capabilities in HEC-ResSim enable water quality and related objectives to directly inform reservoir release decision-making, while providing capabilities for watershed-scale ecosystem assessment and management</a:t>
            </a:r>
            <a:endParaRPr sz="2000" dirty="0"/>
          </a:p>
        </p:txBody>
      </p:sp>
      <p:pic>
        <p:nvPicPr>
          <p:cNvPr id="415" name="Google Shape;415;p16" descr="C:\Users\q0hectes\Desktop\WMIST Webinar Water Quality in HEC-ResSim and CWMS\images\02-br6-mehr-dam 90.jpg"/>
          <p:cNvPicPr preferRelativeResize="0"/>
          <p:nvPr/>
        </p:nvPicPr>
        <p:blipFill rotWithShape="1">
          <a:blip r:embed="rId3">
            <a:alphaModFix/>
          </a:blip>
          <a:srcRect/>
          <a:stretch/>
        </p:blipFill>
        <p:spPr>
          <a:xfrm>
            <a:off x="7862457" y="3293073"/>
            <a:ext cx="3973713" cy="2980286"/>
          </a:xfrm>
          <a:prstGeom prst="rect">
            <a:avLst/>
          </a:prstGeom>
          <a:noFill/>
          <a:ln>
            <a:noFill/>
          </a:ln>
        </p:spPr>
      </p:pic>
      <p:pic>
        <p:nvPicPr>
          <p:cNvPr id="416" name="Google Shape;416;p16" descr="C:\Users\q0hectes\Desktop\WMIST Webinar Water Quality in HEC-ResSim and CWMS\images\RooseveltDam.jpg"/>
          <p:cNvPicPr preferRelativeResize="0"/>
          <p:nvPr/>
        </p:nvPicPr>
        <p:blipFill rotWithShape="1">
          <a:blip r:embed="rId4">
            <a:alphaModFix/>
          </a:blip>
          <a:srcRect/>
          <a:stretch/>
        </p:blipFill>
        <p:spPr>
          <a:xfrm>
            <a:off x="5158759" y="899337"/>
            <a:ext cx="3973714" cy="3178971"/>
          </a:xfrm>
          <a:prstGeom prst="rect">
            <a:avLst/>
          </a:prstGeom>
          <a:noFill/>
          <a:ln>
            <a:noFill/>
          </a:ln>
        </p:spPr>
      </p:pic>
      <p:sp>
        <p:nvSpPr>
          <p:cNvPr id="417" name="Google Shape;417;p16"/>
          <p:cNvSpPr txBox="1"/>
          <p:nvPr/>
        </p:nvSpPr>
        <p:spPr>
          <a:xfrm>
            <a:off x="9334258" y="931414"/>
            <a:ext cx="171591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Flows influence water quality</a:t>
            </a:r>
            <a:endParaRPr dirty="0"/>
          </a:p>
        </p:txBody>
      </p:sp>
      <p:sp>
        <p:nvSpPr>
          <p:cNvPr id="418" name="Google Shape;418;p16"/>
          <p:cNvSpPr txBox="1"/>
          <p:nvPr/>
        </p:nvSpPr>
        <p:spPr>
          <a:xfrm>
            <a:off x="9449970" y="3270814"/>
            <a:ext cx="16002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Water quality influences flows</a:t>
            </a:r>
            <a:endParaRPr/>
          </a:p>
        </p:txBody>
      </p:sp>
      <p:sp>
        <p:nvSpPr>
          <p:cNvPr id="419" name="Google Shape;419;p16"/>
          <p:cNvSpPr/>
          <p:nvPr/>
        </p:nvSpPr>
        <p:spPr>
          <a:xfrm>
            <a:off x="9849314" y="1605284"/>
            <a:ext cx="685800" cy="1604727"/>
          </a:xfrm>
          <a:prstGeom prst="downArrow">
            <a:avLst>
              <a:gd name="adj1" fmla="val 50000"/>
              <a:gd name="adj2" fmla="val 50000"/>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43941"/>
            <a:ext cx="12192000" cy="5150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HEC-ResSim Water Quality:  Approach</a:t>
            </a:r>
            <a:endParaRPr sz="2800" dirty="0">
              <a:solidFill>
                <a:srgbClr val="FF0000"/>
              </a:solidFill>
            </a:endParaRPr>
          </a:p>
        </p:txBody>
      </p:sp>
      <p:sp>
        <p:nvSpPr>
          <p:cNvPr id="426" name="Google Shape;426;p17"/>
          <p:cNvSpPr txBox="1">
            <a:spLocks noGrp="1"/>
          </p:cNvSpPr>
          <p:nvPr>
            <p:ph type="body" idx="1"/>
          </p:nvPr>
        </p:nvSpPr>
        <p:spPr>
          <a:xfrm>
            <a:off x="319050" y="787501"/>
            <a:ext cx="5776274" cy="5077271"/>
          </a:xfrm>
          <a:prstGeom prst="rect">
            <a:avLst/>
          </a:prstGeom>
          <a:noFill/>
          <a:ln>
            <a:noFill/>
          </a:ln>
        </p:spPr>
        <p:txBody>
          <a:bodyPr spcFirstLastPara="1" wrap="square" lIns="91425" tIns="45700" rIns="91425" bIns="45700" anchor="t" anchorCtr="0">
            <a:normAutofit/>
          </a:bodyPr>
          <a:lstStyle/>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t>Develop fully integrated water quality capabilities into HEC-ResSim (Reservoir System Simulation)</a:t>
            </a:r>
            <a:endParaRPr dirty="0"/>
          </a:p>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t>HEC-ResSim simulates reservoir operations at one or more reservoirs for:</a:t>
            </a:r>
            <a:endParaRPr dirty="0"/>
          </a:p>
          <a:p>
            <a:pPr marL="571500" lvl="1" indent="-214312" algn="l" rtl="0">
              <a:lnSpc>
                <a:spcPct val="120000"/>
              </a:lnSpc>
              <a:spcBef>
                <a:spcPts val="0"/>
              </a:spcBef>
              <a:spcAft>
                <a:spcPts val="0"/>
              </a:spcAft>
              <a:buClrTx/>
              <a:buSzPts val="2000"/>
              <a:buChar char="•"/>
            </a:pPr>
            <a:r>
              <a:rPr lang="en-US" sz="2000" b="0" dirty="0"/>
              <a:t>Flood management</a:t>
            </a:r>
            <a:endParaRPr dirty="0"/>
          </a:p>
          <a:p>
            <a:pPr marL="571500" lvl="1" indent="-214312" algn="l" rtl="0">
              <a:lnSpc>
                <a:spcPct val="120000"/>
              </a:lnSpc>
              <a:spcBef>
                <a:spcPts val="0"/>
              </a:spcBef>
              <a:spcAft>
                <a:spcPts val="0"/>
              </a:spcAft>
              <a:buClrTx/>
              <a:buSzPts val="2000"/>
              <a:buChar char="•"/>
            </a:pPr>
            <a:r>
              <a:rPr lang="en-US" sz="2000" b="0" dirty="0"/>
              <a:t>Low flow augmentation</a:t>
            </a:r>
            <a:endParaRPr dirty="0"/>
          </a:p>
          <a:p>
            <a:pPr marL="571500" lvl="1" indent="-214312" algn="l" rtl="0">
              <a:lnSpc>
                <a:spcPct val="120000"/>
              </a:lnSpc>
              <a:spcBef>
                <a:spcPts val="0"/>
              </a:spcBef>
              <a:spcAft>
                <a:spcPts val="0"/>
              </a:spcAft>
              <a:buClrTx/>
              <a:buSzPts val="2000"/>
              <a:buChar char="•"/>
            </a:pPr>
            <a:r>
              <a:rPr lang="en-US" sz="2000" b="0" dirty="0"/>
              <a:t>Water supply</a:t>
            </a:r>
            <a:endParaRPr dirty="0"/>
          </a:p>
          <a:p>
            <a:pPr marL="342900" lvl="0" indent="-342900" algn="l" rtl="0">
              <a:lnSpc>
                <a:spcPct val="120000"/>
              </a:lnSpc>
              <a:spcBef>
                <a:spcPts val="0"/>
              </a:spcBef>
              <a:spcAft>
                <a:spcPts val="0"/>
              </a:spcAft>
              <a:buClrTx/>
              <a:buSzPts val="2000"/>
              <a:buFont typeface="Arial" panose="020B0604020202020204" pitchFamily="34" charset="0"/>
              <a:buChar char="•"/>
            </a:pPr>
            <a:r>
              <a:rPr lang="en-US" sz="2000" b="0" dirty="0"/>
              <a:t>Applications:</a:t>
            </a:r>
            <a:endParaRPr dirty="0"/>
          </a:p>
          <a:p>
            <a:pPr marL="571500" lvl="1" indent="-214312" algn="l" rtl="0">
              <a:lnSpc>
                <a:spcPct val="120000"/>
              </a:lnSpc>
              <a:spcBef>
                <a:spcPts val="0"/>
              </a:spcBef>
              <a:spcAft>
                <a:spcPts val="0"/>
              </a:spcAft>
              <a:buClrTx/>
              <a:buSzPts val="2000"/>
              <a:buChar char="•"/>
            </a:pPr>
            <a:r>
              <a:rPr lang="en-US" sz="2000" b="0" dirty="0"/>
              <a:t>Planning studies</a:t>
            </a:r>
            <a:endParaRPr dirty="0"/>
          </a:p>
          <a:p>
            <a:pPr marL="571500" lvl="1" indent="-214312" algn="l" rtl="0">
              <a:lnSpc>
                <a:spcPct val="120000"/>
              </a:lnSpc>
              <a:spcBef>
                <a:spcPts val="0"/>
              </a:spcBef>
              <a:spcAft>
                <a:spcPts val="0"/>
              </a:spcAft>
              <a:buClrTx/>
              <a:buSzPts val="2000"/>
              <a:buChar char="•"/>
            </a:pPr>
            <a:r>
              <a:rPr lang="en-US" sz="2000" b="0" dirty="0"/>
              <a:t>Detailed reservoir regulation plan investigations</a:t>
            </a:r>
            <a:endParaRPr dirty="0"/>
          </a:p>
          <a:p>
            <a:pPr marL="571500" lvl="1" indent="-214312" algn="l" rtl="0">
              <a:lnSpc>
                <a:spcPct val="120000"/>
              </a:lnSpc>
              <a:spcBef>
                <a:spcPts val="0"/>
              </a:spcBef>
              <a:spcAft>
                <a:spcPts val="0"/>
              </a:spcAft>
              <a:buClrTx/>
              <a:buSzPts val="2000"/>
              <a:buChar char="•"/>
            </a:pPr>
            <a:r>
              <a:rPr lang="en-US" sz="2000" b="0" dirty="0"/>
              <a:t>Real-time decision support</a:t>
            </a:r>
            <a:endParaRPr dirty="0"/>
          </a:p>
        </p:txBody>
      </p:sp>
      <p:pic>
        <p:nvPicPr>
          <p:cNvPr id="427" name="Google Shape;427;p17" descr="A collage of HEC-ResSim windows depicting plots, data tables, maps, and editors."/>
          <p:cNvPicPr preferRelativeResize="0"/>
          <p:nvPr/>
        </p:nvPicPr>
        <p:blipFill rotWithShape="1">
          <a:blip r:embed="rId3">
            <a:alphaModFix/>
          </a:blip>
          <a:srcRect l="1713" r="17566" b="1"/>
          <a:stretch/>
        </p:blipFill>
        <p:spPr>
          <a:xfrm>
            <a:off x="6132553" y="766119"/>
            <a:ext cx="5678615" cy="55047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4" name="Google Shape;434;p18"/>
          <p:cNvSpPr txBox="1">
            <a:spLocks noGrp="1"/>
          </p:cNvSpPr>
          <p:nvPr>
            <p:ph type="body" idx="1"/>
          </p:nvPr>
        </p:nvSpPr>
        <p:spPr>
          <a:xfrm>
            <a:off x="537514" y="819964"/>
            <a:ext cx="6821325" cy="4298574"/>
          </a:xfrm>
          <a:prstGeom prst="rect">
            <a:avLst/>
          </a:prstGeom>
          <a:noFill/>
          <a:ln>
            <a:noFill/>
          </a:ln>
        </p:spPr>
        <p:txBody>
          <a:bodyPr spcFirstLastPara="1" wrap="square" lIns="91425" tIns="45700" rIns="91425" bIns="45700" anchor="t" anchorCtr="0">
            <a:noAutofit/>
          </a:bodyPr>
          <a:lstStyle/>
          <a:p>
            <a:pPr marL="285750" lvl="0" indent="-285750" algn="l" rtl="0">
              <a:lnSpc>
                <a:spcPct val="150000"/>
              </a:lnSpc>
              <a:spcBef>
                <a:spcPts val="0"/>
              </a:spcBef>
              <a:spcAft>
                <a:spcPts val="0"/>
              </a:spcAft>
              <a:buClr>
                <a:srgbClr val="3F3F3F"/>
              </a:buClr>
              <a:buSzPts val="1800"/>
              <a:buFont typeface="Arial"/>
              <a:buChar char="•"/>
            </a:pPr>
            <a:r>
              <a:rPr lang="en-US" sz="2000" b="0" dirty="0">
                <a:latin typeface="Arial"/>
                <a:ea typeface="Arial"/>
                <a:cs typeface="Arial"/>
                <a:sym typeface="Arial"/>
              </a:rPr>
              <a:t>Finite Volume Numerical Scheme</a:t>
            </a:r>
            <a:endParaRPr sz="2000" dirty="0"/>
          </a:p>
          <a:p>
            <a:pPr marL="571500" lvl="1" indent="-214312" algn="l" rtl="0">
              <a:lnSpc>
                <a:spcPct val="150000"/>
              </a:lnSpc>
              <a:spcBef>
                <a:spcPts val="225"/>
              </a:spcBef>
              <a:spcAft>
                <a:spcPts val="0"/>
              </a:spcAft>
              <a:buClr>
                <a:srgbClr val="3F3F3F"/>
              </a:buClr>
              <a:buSzPts val="1800"/>
              <a:buChar char="•"/>
            </a:pPr>
            <a:r>
              <a:rPr lang="en-US" sz="2000" b="0" dirty="0">
                <a:latin typeface="Arial"/>
                <a:ea typeface="Arial"/>
                <a:cs typeface="Arial"/>
                <a:sym typeface="Arial"/>
              </a:rPr>
              <a:t>1D river reach with junctions</a:t>
            </a:r>
            <a:endParaRPr sz="2000" dirty="0"/>
          </a:p>
          <a:p>
            <a:pPr marL="571500" lvl="1" indent="-214312" algn="l" rtl="0">
              <a:lnSpc>
                <a:spcPct val="150000"/>
              </a:lnSpc>
              <a:spcBef>
                <a:spcPts val="225"/>
              </a:spcBef>
              <a:spcAft>
                <a:spcPts val="0"/>
              </a:spcAft>
              <a:buClr>
                <a:srgbClr val="3F3F3F"/>
              </a:buClr>
              <a:buSzPts val="1800"/>
              <a:buChar char="•"/>
            </a:pPr>
            <a:r>
              <a:rPr lang="en-US" sz="2000" b="0" dirty="0">
                <a:latin typeface="Arial"/>
                <a:ea typeface="Arial"/>
                <a:cs typeface="Arial"/>
                <a:sym typeface="Arial"/>
              </a:rPr>
              <a:t>1D vertically stratified reservoir</a:t>
            </a:r>
            <a:endParaRPr sz="2000" dirty="0"/>
          </a:p>
          <a:p>
            <a:pPr marL="285750" lvl="0" indent="-285750" algn="l" rtl="0">
              <a:lnSpc>
                <a:spcPct val="150000"/>
              </a:lnSpc>
              <a:spcBef>
                <a:spcPts val="225"/>
              </a:spcBef>
              <a:spcAft>
                <a:spcPts val="0"/>
              </a:spcAft>
              <a:buClr>
                <a:srgbClr val="3F3F3F"/>
              </a:buClr>
              <a:buSzPts val="1800"/>
              <a:buFont typeface="Arial"/>
              <a:buChar char="•"/>
            </a:pPr>
            <a:r>
              <a:rPr lang="en-US" sz="2000" b="0" dirty="0">
                <a:latin typeface="Arial"/>
                <a:ea typeface="Arial"/>
                <a:cs typeface="Arial"/>
                <a:sym typeface="Arial"/>
              </a:rPr>
              <a:t>Explicit solution scheme with sub-stepping</a:t>
            </a:r>
            <a:endParaRPr sz="2000" dirty="0"/>
          </a:p>
          <a:p>
            <a:pPr marL="285750" lvl="0" indent="-285750" algn="l" rtl="0">
              <a:lnSpc>
                <a:spcPct val="150000"/>
              </a:lnSpc>
              <a:spcBef>
                <a:spcPts val="225"/>
              </a:spcBef>
              <a:spcAft>
                <a:spcPts val="0"/>
              </a:spcAft>
              <a:buClr>
                <a:srgbClr val="3F3F3F"/>
              </a:buClr>
              <a:buSzPts val="1800"/>
              <a:buFont typeface="Arial"/>
              <a:buChar char="•"/>
            </a:pPr>
            <a:r>
              <a:rPr lang="en-US" sz="2000" b="0" dirty="0">
                <a:latin typeface="Arial"/>
                <a:ea typeface="Arial"/>
                <a:cs typeface="Arial"/>
                <a:sym typeface="Arial"/>
              </a:rPr>
              <a:t>Cell face concentrations determined with 1</a:t>
            </a:r>
            <a:r>
              <a:rPr lang="en-US" sz="2000" b="0" baseline="30000" dirty="0">
                <a:latin typeface="Arial"/>
                <a:ea typeface="Arial"/>
                <a:cs typeface="Arial"/>
                <a:sym typeface="Arial"/>
              </a:rPr>
              <a:t>st</a:t>
            </a:r>
            <a:r>
              <a:rPr lang="en-US" sz="2000" b="0" dirty="0">
                <a:latin typeface="Arial"/>
                <a:ea typeface="Arial"/>
                <a:cs typeface="Arial"/>
                <a:sym typeface="Arial"/>
              </a:rPr>
              <a:t> order upwind method and 2</a:t>
            </a:r>
            <a:r>
              <a:rPr lang="en-US" sz="2000" b="0" baseline="30000" dirty="0">
                <a:latin typeface="Arial"/>
                <a:ea typeface="Arial"/>
                <a:cs typeface="Arial"/>
                <a:sym typeface="Arial"/>
              </a:rPr>
              <a:t>nd</a:t>
            </a:r>
            <a:r>
              <a:rPr lang="en-US" sz="2000" b="0" dirty="0">
                <a:latin typeface="Arial"/>
                <a:ea typeface="Arial"/>
                <a:cs typeface="Arial"/>
                <a:sym typeface="Arial"/>
              </a:rPr>
              <a:t> order flux-limiting method</a:t>
            </a:r>
            <a:endParaRPr sz="2000" dirty="0"/>
          </a:p>
          <a:p>
            <a:pPr marL="285750" lvl="0" indent="-285750" algn="l" rtl="0">
              <a:lnSpc>
                <a:spcPct val="150000"/>
              </a:lnSpc>
              <a:spcBef>
                <a:spcPts val="225"/>
              </a:spcBef>
              <a:spcAft>
                <a:spcPts val="0"/>
              </a:spcAft>
              <a:buClr>
                <a:srgbClr val="3F3F3F"/>
              </a:buClr>
              <a:buSzPts val="1800"/>
              <a:buFont typeface="Arial"/>
              <a:buChar char="•"/>
            </a:pPr>
            <a:r>
              <a:rPr lang="en-US" sz="2000" b="0" dirty="0">
                <a:latin typeface="Arial"/>
                <a:ea typeface="Arial"/>
                <a:cs typeface="Arial"/>
                <a:sym typeface="Arial"/>
              </a:rPr>
              <a:t>Accept flows computed by hydraulic or hydrologic routing</a:t>
            </a:r>
            <a:endParaRPr sz="2000" dirty="0"/>
          </a:p>
        </p:txBody>
      </p:sp>
      <p:sp>
        <p:nvSpPr>
          <p:cNvPr id="435" name="Google Shape;435;p18"/>
          <p:cNvSpPr txBox="1"/>
          <p:nvPr/>
        </p:nvSpPr>
        <p:spPr>
          <a:xfrm>
            <a:off x="461268" y="5551959"/>
            <a:ext cx="685530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dk1"/>
                </a:solidFill>
                <a:latin typeface="Arial"/>
                <a:ea typeface="Arial"/>
                <a:cs typeface="Arial"/>
                <a:sym typeface="Arial"/>
              </a:rPr>
              <a:t>RMA, “Generalized One-Dimensional Reservoir and River Water Quality Engine Prototype”, prepared for the USACE Hydrologic Engineering Center, November 2017</a:t>
            </a:r>
            <a:endParaRPr dirty="0"/>
          </a:p>
        </p:txBody>
      </p:sp>
      <p:pic>
        <p:nvPicPr>
          <p:cNvPr id="436" name="Google Shape;436;p18"/>
          <p:cNvPicPr preferRelativeResize="0"/>
          <p:nvPr/>
        </p:nvPicPr>
        <p:blipFill rotWithShape="1">
          <a:blip r:embed="rId3">
            <a:alphaModFix/>
          </a:blip>
          <a:srcRect/>
          <a:stretch/>
        </p:blipFill>
        <p:spPr>
          <a:xfrm>
            <a:off x="7636476" y="770840"/>
            <a:ext cx="2435634" cy="2486937"/>
          </a:xfrm>
          <a:prstGeom prst="rect">
            <a:avLst/>
          </a:prstGeom>
          <a:noFill/>
          <a:ln>
            <a:noFill/>
          </a:ln>
        </p:spPr>
      </p:pic>
      <p:pic>
        <p:nvPicPr>
          <p:cNvPr id="437" name="Google Shape;437;p18"/>
          <p:cNvPicPr preferRelativeResize="0"/>
          <p:nvPr/>
        </p:nvPicPr>
        <p:blipFill rotWithShape="1">
          <a:blip r:embed="rId4">
            <a:alphaModFix/>
          </a:blip>
          <a:srcRect/>
          <a:stretch/>
        </p:blipFill>
        <p:spPr>
          <a:xfrm>
            <a:off x="7508139" y="3242924"/>
            <a:ext cx="2957023" cy="3028880"/>
          </a:xfrm>
          <a:prstGeom prst="rect">
            <a:avLst/>
          </a:prstGeom>
          <a:noFill/>
          <a:ln>
            <a:noFill/>
          </a:ln>
        </p:spPr>
      </p:pic>
      <p:sp>
        <p:nvSpPr>
          <p:cNvPr id="438" name="Google Shape;438;p18"/>
          <p:cNvSpPr txBox="1"/>
          <p:nvPr/>
        </p:nvSpPr>
        <p:spPr>
          <a:xfrm>
            <a:off x="10156651" y="1866528"/>
            <a:ext cx="1066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1D Reach</a:t>
            </a:r>
            <a:endParaRPr/>
          </a:p>
        </p:txBody>
      </p:sp>
      <p:sp>
        <p:nvSpPr>
          <p:cNvPr id="439" name="Google Shape;439;p18"/>
          <p:cNvSpPr txBox="1">
            <a:spLocks noGrp="1"/>
          </p:cNvSpPr>
          <p:nvPr>
            <p:ph type="title"/>
          </p:nvPr>
        </p:nvSpPr>
        <p:spPr>
          <a:xfrm>
            <a:off x="193965" y="249198"/>
            <a:ext cx="11762508" cy="46022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HEC-ResSim Water Quality Engine</a:t>
            </a:r>
            <a:endParaRPr dirty="0"/>
          </a:p>
        </p:txBody>
      </p:sp>
      <p:sp>
        <p:nvSpPr>
          <p:cNvPr id="440" name="Google Shape;440;p18"/>
          <p:cNvSpPr txBox="1"/>
          <p:nvPr/>
        </p:nvSpPr>
        <p:spPr>
          <a:xfrm>
            <a:off x="10156651" y="4652413"/>
            <a:ext cx="128571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1D Reservoir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19"/>
          <p:cNvPicPr preferRelativeResize="0"/>
          <p:nvPr/>
        </p:nvPicPr>
        <p:blipFill rotWithShape="1">
          <a:blip r:embed="rId3">
            <a:alphaModFix/>
          </a:blip>
          <a:srcRect/>
          <a:stretch/>
        </p:blipFill>
        <p:spPr>
          <a:xfrm>
            <a:off x="4320509" y="3956479"/>
            <a:ext cx="2829003" cy="1965154"/>
          </a:xfrm>
          <a:prstGeom prst="rect">
            <a:avLst/>
          </a:prstGeom>
          <a:noFill/>
          <a:ln w="9525" cap="flat" cmpd="sng">
            <a:solidFill>
              <a:schemeClr val="dk1"/>
            </a:solidFill>
            <a:prstDash val="solid"/>
            <a:round/>
            <a:headEnd type="none" w="sm" len="sm"/>
            <a:tailEnd type="none" w="sm" len="sm"/>
          </a:ln>
        </p:spPr>
      </p:pic>
      <p:sp>
        <p:nvSpPr>
          <p:cNvPr id="447" name="Google Shape;447;p19"/>
          <p:cNvSpPr txBox="1">
            <a:spLocks noGrp="1"/>
          </p:cNvSpPr>
          <p:nvPr>
            <p:ph type="title"/>
          </p:nvPr>
        </p:nvSpPr>
        <p:spPr>
          <a:xfrm>
            <a:off x="193964" y="249198"/>
            <a:ext cx="11748653" cy="46022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Water Quality Modeling User Interface</a:t>
            </a:r>
            <a:endParaRPr dirty="0"/>
          </a:p>
        </p:txBody>
      </p:sp>
      <p:pic>
        <p:nvPicPr>
          <p:cNvPr id="448" name="Google Shape;448;p19" descr="C:\Users\q0heclo9\AppData\Local\Temp\1\SNAGHTML2f6ccb17.PNG"/>
          <p:cNvPicPr preferRelativeResize="0">
            <a:picLocks noGrp="1"/>
          </p:cNvPicPr>
          <p:nvPr>
            <p:ph type="body" idx="1"/>
          </p:nvPr>
        </p:nvPicPr>
        <p:blipFill rotWithShape="1">
          <a:blip r:embed="rId4">
            <a:alphaModFix/>
          </a:blip>
          <a:srcRect/>
          <a:stretch/>
        </p:blipFill>
        <p:spPr>
          <a:xfrm>
            <a:off x="623219" y="1182302"/>
            <a:ext cx="3250541" cy="2177863"/>
          </a:xfrm>
          <a:prstGeom prst="rect">
            <a:avLst/>
          </a:prstGeom>
          <a:noFill/>
          <a:ln w="9525" cap="flat" cmpd="sng">
            <a:solidFill>
              <a:schemeClr val="dk1"/>
            </a:solidFill>
            <a:prstDash val="solid"/>
            <a:round/>
            <a:headEnd type="none" w="sm" len="sm"/>
            <a:tailEnd type="none" w="sm" len="sm"/>
          </a:ln>
        </p:spPr>
      </p:pic>
      <p:pic>
        <p:nvPicPr>
          <p:cNvPr id="449" name="Google Shape;449;p19"/>
          <p:cNvPicPr preferRelativeResize="0"/>
          <p:nvPr/>
        </p:nvPicPr>
        <p:blipFill rotWithShape="1">
          <a:blip r:embed="rId5">
            <a:alphaModFix/>
          </a:blip>
          <a:srcRect/>
          <a:stretch/>
        </p:blipFill>
        <p:spPr>
          <a:xfrm>
            <a:off x="5842795" y="4598249"/>
            <a:ext cx="2144193" cy="1606681"/>
          </a:xfrm>
          <a:prstGeom prst="rect">
            <a:avLst/>
          </a:prstGeom>
          <a:noFill/>
          <a:ln w="9525" cap="flat" cmpd="sng">
            <a:solidFill>
              <a:schemeClr val="dk1"/>
            </a:solidFill>
            <a:prstDash val="solid"/>
            <a:round/>
            <a:headEnd type="none" w="sm" len="sm"/>
            <a:tailEnd type="none" w="sm" len="sm"/>
          </a:ln>
        </p:spPr>
      </p:pic>
      <p:sp>
        <p:nvSpPr>
          <p:cNvPr id="450" name="Google Shape;450;p19"/>
          <p:cNvSpPr txBox="1"/>
          <p:nvPr/>
        </p:nvSpPr>
        <p:spPr>
          <a:xfrm>
            <a:off x="4320509" y="3579376"/>
            <a:ext cx="36220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Visualization</a:t>
            </a:r>
            <a:endParaRPr/>
          </a:p>
        </p:txBody>
      </p:sp>
      <p:sp>
        <p:nvSpPr>
          <p:cNvPr id="451" name="Google Shape;451;p19"/>
          <p:cNvSpPr txBox="1"/>
          <p:nvPr/>
        </p:nvSpPr>
        <p:spPr>
          <a:xfrm>
            <a:off x="4320509" y="822311"/>
            <a:ext cx="366647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Specifying Boundary Conditions</a:t>
            </a:r>
            <a:endParaRPr dirty="0"/>
          </a:p>
        </p:txBody>
      </p:sp>
      <p:sp>
        <p:nvSpPr>
          <p:cNvPr id="452" name="Google Shape;452;p19"/>
          <p:cNvSpPr txBox="1"/>
          <p:nvPr/>
        </p:nvSpPr>
        <p:spPr>
          <a:xfrm>
            <a:off x="637872" y="819610"/>
            <a:ext cx="323588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Model Geometry</a:t>
            </a:r>
            <a:endParaRPr dirty="0"/>
          </a:p>
        </p:txBody>
      </p:sp>
      <p:sp>
        <p:nvSpPr>
          <p:cNvPr id="453" name="Google Shape;453;p19"/>
          <p:cNvSpPr txBox="1"/>
          <p:nvPr/>
        </p:nvSpPr>
        <p:spPr>
          <a:xfrm>
            <a:off x="676130" y="3577800"/>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Constituent Relation Parameters</a:t>
            </a:r>
            <a:endParaRPr dirty="0"/>
          </a:p>
        </p:txBody>
      </p:sp>
      <p:sp>
        <p:nvSpPr>
          <p:cNvPr id="454" name="Google Shape;454;p19"/>
          <p:cNvSpPr txBox="1"/>
          <p:nvPr/>
        </p:nvSpPr>
        <p:spPr>
          <a:xfrm>
            <a:off x="8397827" y="830623"/>
            <a:ext cx="318553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Operating Rule Priorities</a:t>
            </a:r>
            <a:endParaRPr dirty="0"/>
          </a:p>
        </p:txBody>
      </p:sp>
      <p:sp>
        <p:nvSpPr>
          <p:cNvPr id="455" name="Google Shape;455;p19"/>
          <p:cNvSpPr txBox="1"/>
          <p:nvPr/>
        </p:nvSpPr>
        <p:spPr>
          <a:xfrm>
            <a:off x="8402878" y="3576128"/>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Scripted Rules and State Variables</a:t>
            </a:r>
            <a:endParaRPr dirty="0"/>
          </a:p>
        </p:txBody>
      </p:sp>
      <p:pic>
        <p:nvPicPr>
          <p:cNvPr id="456" name="Google Shape;456;p19"/>
          <p:cNvPicPr preferRelativeResize="0"/>
          <p:nvPr/>
        </p:nvPicPr>
        <p:blipFill rotWithShape="1">
          <a:blip r:embed="rId6">
            <a:alphaModFix/>
          </a:blip>
          <a:srcRect/>
          <a:stretch/>
        </p:blipFill>
        <p:spPr>
          <a:xfrm>
            <a:off x="2215300" y="1727779"/>
            <a:ext cx="1251575" cy="1404244"/>
          </a:xfrm>
          <a:prstGeom prst="rect">
            <a:avLst/>
          </a:prstGeom>
          <a:noFill/>
          <a:ln w="9525" cap="flat" cmpd="sng">
            <a:solidFill>
              <a:schemeClr val="accent1"/>
            </a:solidFill>
            <a:prstDash val="solid"/>
            <a:round/>
            <a:headEnd type="none" w="sm" len="sm"/>
            <a:tailEnd type="none" w="sm" len="sm"/>
          </a:ln>
        </p:spPr>
      </p:pic>
      <p:pic>
        <p:nvPicPr>
          <p:cNvPr id="457" name="Google Shape;457;p19"/>
          <p:cNvPicPr preferRelativeResize="0"/>
          <p:nvPr/>
        </p:nvPicPr>
        <p:blipFill rotWithShape="1">
          <a:blip r:embed="rId7">
            <a:alphaModFix/>
          </a:blip>
          <a:srcRect/>
          <a:stretch/>
        </p:blipFill>
        <p:spPr>
          <a:xfrm>
            <a:off x="637873" y="3949302"/>
            <a:ext cx="3250541" cy="2262809"/>
          </a:xfrm>
          <a:prstGeom prst="rect">
            <a:avLst/>
          </a:prstGeom>
          <a:noFill/>
          <a:ln w="9525" cap="flat" cmpd="sng">
            <a:solidFill>
              <a:schemeClr val="dk1"/>
            </a:solidFill>
            <a:prstDash val="solid"/>
            <a:round/>
            <a:headEnd type="none" w="sm" len="sm"/>
            <a:tailEnd type="none" w="sm" len="sm"/>
          </a:ln>
        </p:spPr>
      </p:pic>
      <p:pic>
        <p:nvPicPr>
          <p:cNvPr id="458" name="Google Shape;458;p19"/>
          <p:cNvPicPr preferRelativeResize="0"/>
          <p:nvPr/>
        </p:nvPicPr>
        <p:blipFill rotWithShape="1">
          <a:blip r:embed="rId8">
            <a:alphaModFix/>
          </a:blip>
          <a:srcRect/>
          <a:stretch/>
        </p:blipFill>
        <p:spPr>
          <a:xfrm>
            <a:off x="4304606" y="1177686"/>
            <a:ext cx="3637904" cy="2088730"/>
          </a:xfrm>
          <a:prstGeom prst="rect">
            <a:avLst/>
          </a:prstGeom>
          <a:noFill/>
          <a:ln w="9525" cap="flat" cmpd="sng">
            <a:solidFill>
              <a:schemeClr val="dk1"/>
            </a:solidFill>
            <a:prstDash val="solid"/>
            <a:round/>
            <a:headEnd type="none" w="sm" len="sm"/>
            <a:tailEnd type="none" w="sm" len="sm"/>
          </a:ln>
        </p:spPr>
      </p:pic>
      <p:pic>
        <p:nvPicPr>
          <p:cNvPr id="459" name="Google Shape;459;p19"/>
          <p:cNvPicPr preferRelativeResize="0"/>
          <p:nvPr/>
        </p:nvPicPr>
        <p:blipFill rotWithShape="1">
          <a:blip r:embed="rId9">
            <a:alphaModFix/>
          </a:blip>
          <a:srcRect/>
          <a:stretch/>
        </p:blipFill>
        <p:spPr>
          <a:xfrm>
            <a:off x="8378004" y="1178672"/>
            <a:ext cx="3205358" cy="2076858"/>
          </a:xfrm>
          <a:prstGeom prst="rect">
            <a:avLst/>
          </a:prstGeom>
          <a:noFill/>
          <a:ln w="9525" cap="flat" cmpd="sng">
            <a:solidFill>
              <a:schemeClr val="dk1"/>
            </a:solidFill>
            <a:prstDash val="solid"/>
            <a:round/>
            <a:headEnd type="none" w="sm" len="sm"/>
            <a:tailEnd type="none" w="sm" len="sm"/>
          </a:ln>
        </p:spPr>
      </p:pic>
      <p:pic>
        <p:nvPicPr>
          <p:cNvPr id="460" name="Google Shape;460;p19"/>
          <p:cNvPicPr preferRelativeResize="0"/>
          <p:nvPr/>
        </p:nvPicPr>
        <p:blipFill rotWithShape="1">
          <a:blip r:embed="rId10">
            <a:alphaModFix/>
          </a:blip>
          <a:srcRect/>
          <a:stretch/>
        </p:blipFill>
        <p:spPr>
          <a:xfrm>
            <a:off x="8397827" y="3946922"/>
            <a:ext cx="3184011" cy="226554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txBox="1">
            <a:spLocks noGrp="1"/>
          </p:cNvSpPr>
          <p:nvPr>
            <p:ph type="title"/>
          </p:nvPr>
        </p:nvSpPr>
        <p:spPr>
          <a:xfrm>
            <a:off x="0" y="230086"/>
            <a:ext cx="12192000" cy="5150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Inflow and Water Quality Boundary Conditions</a:t>
            </a:r>
            <a:endParaRPr sz="2800" dirty="0">
              <a:solidFill>
                <a:srgbClr val="FF0000"/>
              </a:solidFill>
            </a:endParaRPr>
          </a:p>
        </p:txBody>
      </p:sp>
      <p:sp>
        <p:nvSpPr>
          <p:cNvPr id="4" name="Text Placeholder 2">
            <a:extLst>
              <a:ext uri="{FF2B5EF4-FFF2-40B4-BE49-F238E27FC236}">
                <a16:creationId xmlns:a16="http://schemas.microsoft.com/office/drawing/2014/main" id="{DFDDDBB1-407E-BC8B-708B-F39CB9B3AD65}"/>
              </a:ext>
            </a:extLst>
          </p:cNvPr>
          <p:cNvSpPr txBox="1">
            <a:spLocks/>
          </p:cNvSpPr>
          <p:nvPr/>
        </p:nvSpPr>
        <p:spPr>
          <a:xfrm>
            <a:off x="664074" y="892404"/>
            <a:ext cx="6536376" cy="49891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800" dirty="0">
                <a:solidFill>
                  <a:schemeClr val="tx1"/>
                </a:solidFill>
                <a:latin typeface="+mn-lt"/>
              </a:rPr>
              <a:t>Trinity Lake Inflows</a:t>
            </a:r>
          </a:p>
          <a:p>
            <a:pPr marL="457200" lvl="1">
              <a:lnSpc>
                <a:spcPct val="110000"/>
              </a:lnSpc>
            </a:pPr>
            <a:r>
              <a:rPr lang="en-US" sz="1800" dirty="0">
                <a:solidFill>
                  <a:schemeClr val="tx1"/>
                </a:solidFill>
                <a:latin typeface="+mn-lt"/>
              </a:rPr>
              <a:t>1-Trinity River, 2-East Fork Trinity, 3-Swift Creek, 4-Stuart Fork</a:t>
            </a:r>
          </a:p>
          <a:p>
            <a:pPr>
              <a:lnSpc>
                <a:spcPct val="110000"/>
              </a:lnSpc>
            </a:pPr>
            <a:r>
              <a:rPr lang="en-US" sz="1800" dirty="0">
                <a:solidFill>
                  <a:schemeClr val="tx1"/>
                </a:solidFill>
                <a:latin typeface="+mn-lt"/>
              </a:rPr>
              <a:t>Trinity River Inflows</a:t>
            </a:r>
          </a:p>
          <a:p>
            <a:pPr marL="457200" lvl="1">
              <a:lnSpc>
                <a:spcPct val="110000"/>
              </a:lnSpc>
            </a:pPr>
            <a:r>
              <a:rPr lang="en-US" sz="1800" dirty="0">
                <a:solidFill>
                  <a:schemeClr val="tx1"/>
                </a:solidFill>
                <a:latin typeface="+mn-lt"/>
              </a:rPr>
              <a:t>5-Rush Cr, 6-Grass Valley Cr, 7-Limekiln, 8-Indian Cr, 9-Weaver Cr, 10-Reading Cr, 11-Douglas City, 12-Browns Cr, 13-Junction City, 14-Canyon Cr, 15-NF Trinity River</a:t>
            </a:r>
          </a:p>
          <a:p>
            <a:pPr>
              <a:lnSpc>
                <a:spcPct val="110000"/>
              </a:lnSpc>
            </a:pPr>
            <a:r>
              <a:rPr lang="en-US" sz="1800" dirty="0">
                <a:solidFill>
                  <a:schemeClr val="tx1"/>
                </a:solidFill>
                <a:latin typeface="+mn-lt"/>
              </a:rPr>
              <a:t>Whiskeytown Lake Inflow</a:t>
            </a:r>
          </a:p>
          <a:p>
            <a:pPr marL="457200" lvl="1">
              <a:lnSpc>
                <a:spcPct val="110000"/>
              </a:lnSpc>
            </a:pPr>
            <a:r>
              <a:rPr lang="en-US" sz="1800" dirty="0">
                <a:solidFill>
                  <a:schemeClr val="tx1"/>
                </a:solidFill>
                <a:latin typeface="+mn-lt"/>
              </a:rPr>
              <a:t>16-Clear Creek above Whiskeytown</a:t>
            </a:r>
          </a:p>
          <a:p>
            <a:pPr>
              <a:lnSpc>
                <a:spcPct val="110000"/>
              </a:lnSpc>
            </a:pPr>
            <a:r>
              <a:rPr lang="en-US" sz="1800" dirty="0">
                <a:solidFill>
                  <a:schemeClr val="tx1"/>
                </a:solidFill>
                <a:latin typeface="+mn-lt"/>
              </a:rPr>
              <a:t>Shasta Lake</a:t>
            </a:r>
          </a:p>
          <a:p>
            <a:pPr marL="457200" lvl="1">
              <a:lnSpc>
                <a:spcPct val="110000"/>
              </a:lnSpc>
            </a:pPr>
            <a:r>
              <a:rPr lang="en-US" sz="1800" dirty="0">
                <a:solidFill>
                  <a:schemeClr val="tx1"/>
                </a:solidFill>
                <a:latin typeface="+mn-lt"/>
              </a:rPr>
              <a:t>17-Sacramento River, 18-McCloud River, 19-Waydalmem  Creek, 20-Pit River, 21-Big Backbone Creek</a:t>
            </a:r>
          </a:p>
          <a:p>
            <a:pPr>
              <a:lnSpc>
                <a:spcPct val="110000"/>
              </a:lnSpc>
            </a:pPr>
            <a:r>
              <a:rPr lang="en-US" sz="1800" dirty="0">
                <a:solidFill>
                  <a:schemeClr val="tx1"/>
                </a:solidFill>
                <a:latin typeface="+mn-lt"/>
              </a:rPr>
              <a:t>Keswick Reservoir</a:t>
            </a:r>
          </a:p>
          <a:p>
            <a:pPr marL="457200" lvl="1">
              <a:lnSpc>
                <a:spcPct val="110000"/>
              </a:lnSpc>
            </a:pPr>
            <a:r>
              <a:rPr lang="en-US" sz="1800" dirty="0">
                <a:solidFill>
                  <a:schemeClr val="tx1"/>
                </a:solidFill>
                <a:latin typeface="+mn-lt"/>
              </a:rPr>
              <a:t>22-Spring Creek Debris Dam</a:t>
            </a:r>
          </a:p>
          <a:p>
            <a:pPr>
              <a:lnSpc>
                <a:spcPct val="110000"/>
              </a:lnSpc>
            </a:pPr>
            <a:r>
              <a:rPr lang="en-US" sz="1800" dirty="0">
                <a:solidFill>
                  <a:schemeClr val="tx1"/>
                </a:solidFill>
                <a:latin typeface="+mn-lt"/>
              </a:rPr>
              <a:t>Sacramento River to Red Bluff Diversion Dam</a:t>
            </a:r>
          </a:p>
          <a:p>
            <a:pPr marL="457200" lvl="1">
              <a:lnSpc>
                <a:spcPct val="110000"/>
              </a:lnSpc>
            </a:pPr>
            <a:r>
              <a:rPr lang="en-US" sz="1800" dirty="0">
                <a:solidFill>
                  <a:schemeClr val="tx1"/>
                </a:solidFill>
                <a:latin typeface="+mn-lt"/>
              </a:rPr>
              <a:t>23-Cow Creek, 24-Cottonwood Creek, 25-Battle Creek</a:t>
            </a:r>
          </a:p>
          <a:p>
            <a:pPr marL="457200" lvl="1">
              <a:lnSpc>
                <a:spcPct val="110000"/>
              </a:lnSpc>
            </a:pPr>
            <a:endParaRPr lang="en-US" sz="1800" dirty="0">
              <a:solidFill>
                <a:schemeClr val="tx1"/>
              </a:solidFill>
              <a:latin typeface="+mn-lt"/>
            </a:endParaRPr>
          </a:p>
        </p:txBody>
      </p:sp>
      <p:sp>
        <p:nvSpPr>
          <p:cNvPr id="5" name="TextBox 4">
            <a:extLst>
              <a:ext uri="{FF2B5EF4-FFF2-40B4-BE49-F238E27FC236}">
                <a16:creationId xmlns:a16="http://schemas.microsoft.com/office/drawing/2014/main" id="{0C199F30-7C65-9A0D-5427-16294BFC3CEF}"/>
              </a:ext>
            </a:extLst>
          </p:cNvPr>
          <p:cNvSpPr txBox="1"/>
          <p:nvPr/>
        </p:nvSpPr>
        <p:spPr>
          <a:xfrm>
            <a:off x="7244974" y="1001416"/>
            <a:ext cx="4388052" cy="369332"/>
          </a:xfrm>
          <a:prstGeom prst="rect">
            <a:avLst/>
          </a:prstGeom>
          <a:noFill/>
        </p:spPr>
        <p:txBody>
          <a:bodyPr wrap="square" rtlCol="0">
            <a:spAutoFit/>
          </a:bodyPr>
          <a:lstStyle/>
          <a:p>
            <a:pPr algn="ctr"/>
            <a:r>
              <a:rPr lang="en-US" sz="1800" dirty="0">
                <a:solidFill>
                  <a:schemeClr val="tx1"/>
                </a:solidFill>
                <a:latin typeface="+mn-lt"/>
              </a:rPr>
              <a:t>Upper Sacramento River System</a:t>
            </a:r>
          </a:p>
        </p:txBody>
      </p:sp>
      <p:sp>
        <p:nvSpPr>
          <p:cNvPr id="6" name="Oval 5">
            <a:extLst>
              <a:ext uri="{FF2B5EF4-FFF2-40B4-BE49-F238E27FC236}">
                <a16:creationId xmlns:a16="http://schemas.microsoft.com/office/drawing/2014/main" id="{19A00CCD-FEE2-D131-4774-55D8A353413D}"/>
              </a:ext>
            </a:extLst>
          </p:cNvPr>
          <p:cNvSpPr/>
          <p:nvPr/>
        </p:nvSpPr>
        <p:spPr>
          <a:xfrm>
            <a:off x="329024" y="934443"/>
            <a:ext cx="330373" cy="330373"/>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7" name="Oval 6">
            <a:extLst>
              <a:ext uri="{FF2B5EF4-FFF2-40B4-BE49-F238E27FC236}">
                <a16:creationId xmlns:a16="http://schemas.microsoft.com/office/drawing/2014/main" id="{CF828F6C-D56E-2475-AB39-0D555C9F5F15}"/>
              </a:ext>
            </a:extLst>
          </p:cNvPr>
          <p:cNvSpPr/>
          <p:nvPr/>
        </p:nvSpPr>
        <p:spPr>
          <a:xfrm>
            <a:off x="329024" y="1837273"/>
            <a:ext cx="330373" cy="33037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dirty="0">
              <a:solidFill>
                <a:schemeClr val="tx1"/>
              </a:solidFill>
            </a:endParaRPr>
          </a:p>
        </p:txBody>
      </p:sp>
      <p:sp>
        <p:nvSpPr>
          <p:cNvPr id="8" name="Oval 7">
            <a:extLst>
              <a:ext uri="{FF2B5EF4-FFF2-40B4-BE49-F238E27FC236}">
                <a16:creationId xmlns:a16="http://schemas.microsoft.com/office/drawing/2014/main" id="{1D7F9A8F-CE49-1C25-9C83-DAB4F4A9968C}"/>
              </a:ext>
            </a:extLst>
          </p:cNvPr>
          <p:cNvSpPr/>
          <p:nvPr/>
        </p:nvSpPr>
        <p:spPr>
          <a:xfrm>
            <a:off x="329024" y="3034281"/>
            <a:ext cx="330373" cy="3303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dirty="0">
              <a:solidFill>
                <a:schemeClr val="tx1"/>
              </a:solidFill>
            </a:endParaRPr>
          </a:p>
        </p:txBody>
      </p:sp>
      <p:sp>
        <p:nvSpPr>
          <p:cNvPr id="9" name="Oval 8">
            <a:extLst>
              <a:ext uri="{FF2B5EF4-FFF2-40B4-BE49-F238E27FC236}">
                <a16:creationId xmlns:a16="http://schemas.microsoft.com/office/drawing/2014/main" id="{5664A039-4497-C17F-4285-B55CB2765B76}"/>
              </a:ext>
            </a:extLst>
          </p:cNvPr>
          <p:cNvSpPr/>
          <p:nvPr/>
        </p:nvSpPr>
        <p:spPr>
          <a:xfrm>
            <a:off x="329024" y="3633697"/>
            <a:ext cx="330373" cy="33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dirty="0">
              <a:solidFill>
                <a:schemeClr val="tx1"/>
              </a:solidFill>
            </a:endParaRPr>
          </a:p>
        </p:txBody>
      </p:sp>
      <p:sp>
        <p:nvSpPr>
          <p:cNvPr id="10" name="Oval 9">
            <a:extLst>
              <a:ext uri="{FF2B5EF4-FFF2-40B4-BE49-F238E27FC236}">
                <a16:creationId xmlns:a16="http://schemas.microsoft.com/office/drawing/2014/main" id="{E80B4C22-D94B-479C-2F72-355BBE0433A3}"/>
              </a:ext>
            </a:extLst>
          </p:cNvPr>
          <p:cNvSpPr/>
          <p:nvPr/>
        </p:nvSpPr>
        <p:spPr>
          <a:xfrm>
            <a:off x="329024" y="4538732"/>
            <a:ext cx="330373" cy="33037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11" name="Oval 10">
            <a:extLst>
              <a:ext uri="{FF2B5EF4-FFF2-40B4-BE49-F238E27FC236}">
                <a16:creationId xmlns:a16="http://schemas.microsoft.com/office/drawing/2014/main" id="{BF0721F7-F116-70F8-D657-DFB1AEF4A86C}"/>
              </a:ext>
            </a:extLst>
          </p:cNvPr>
          <p:cNvSpPr/>
          <p:nvPr/>
        </p:nvSpPr>
        <p:spPr>
          <a:xfrm>
            <a:off x="329024" y="5138147"/>
            <a:ext cx="330373" cy="330373"/>
          </a:xfrm>
          <a:prstGeom prst="ellips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dirty="0">
              <a:solidFill>
                <a:schemeClr val="tx1"/>
              </a:solidFill>
            </a:endParaRPr>
          </a:p>
        </p:txBody>
      </p:sp>
      <p:pic>
        <p:nvPicPr>
          <p:cNvPr id="12" name="Picture 11" descr="Inflow and Inflow Temperature Boundary Condition Location Map">
            <a:extLst>
              <a:ext uri="{FF2B5EF4-FFF2-40B4-BE49-F238E27FC236}">
                <a16:creationId xmlns:a16="http://schemas.microsoft.com/office/drawing/2014/main" id="{3B3A23EC-D2CB-0245-2DFF-A153B47AD338}"/>
              </a:ext>
            </a:extLst>
          </p:cNvPr>
          <p:cNvPicPr>
            <a:picLocks noChangeAspect="1"/>
          </p:cNvPicPr>
          <p:nvPr/>
        </p:nvPicPr>
        <p:blipFill>
          <a:blip r:embed="rId3"/>
          <a:stretch>
            <a:fillRect/>
          </a:stretch>
        </p:blipFill>
        <p:spPr>
          <a:xfrm>
            <a:off x="7244974" y="1473214"/>
            <a:ext cx="4444369" cy="4450466"/>
          </a:xfrm>
          <a:prstGeom prst="rect">
            <a:avLst/>
          </a:prstGeom>
        </p:spPr>
      </p:pic>
      <p:sp>
        <p:nvSpPr>
          <p:cNvPr id="13" name="Google Shape;547;p24">
            <a:extLst>
              <a:ext uri="{FF2B5EF4-FFF2-40B4-BE49-F238E27FC236}">
                <a16:creationId xmlns:a16="http://schemas.microsoft.com/office/drawing/2014/main" id="{29470FBC-1C0E-AF70-2868-98DA486B768B}"/>
              </a:ext>
            </a:extLst>
          </p:cNvPr>
          <p:cNvSpPr txBox="1"/>
          <p:nvPr/>
        </p:nvSpPr>
        <p:spPr>
          <a:xfrm>
            <a:off x="2966677" y="6019605"/>
            <a:ext cx="62586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Prepared by RMA for USBR Water Temperature Modeling Platform (WTMP)</a:t>
            </a:r>
            <a:endParaRPr dirty="0"/>
          </a:p>
        </p:txBody>
      </p:sp>
    </p:spTree>
    <p:extLst>
      <p:ext uri="{BB962C8B-B14F-4D97-AF65-F5344CB8AC3E}">
        <p14:creationId xmlns:p14="http://schemas.microsoft.com/office/powerpoint/2010/main" val="1528710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6" name="Rectangle 5">
            <a:extLst>
              <a:ext uri="{FF2B5EF4-FFF2-40B4-BE49-F238E27FC236}">
                <a16:creationId xmlns:a16="http://schemas.microsoft.com/office/drawing/2014/main" id="{EEE7B7E1-93E6-B958-8B90-CFCCF2CA8B76}"/>
              </a:ext>
            </a:extLst>
          </p:cNvPr>
          <p:cNvSpPr/>
          <p:nvPr/>
        </p:nvSpPr>
        <p:spPr>
          <a:xfrm>
            <a:off x="7210534" y="886689"/>
            <a:ext cx="4572000" cy="4965191"/>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Google Shape;425;p17"/>
          <p:cNvSpPr txBox="1">
            <a:spLocks noGrp="1"/>
          </p:cNvSpPr>
          <p:nvPr>
            <p:ph type="title"/>
          </p:nvPr>
        </p:nvSpPr>
        <p:spPr>
          <a:xfrm>
            <a:off x="0" y="257796"/>
            <a:ext cx="12192000" cy="5150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Meteorologic Boundary Conditions</a:t>
            </a:r>
            <a:endParaRPr sz="1200" dirty="0">
              <a:solidFill>
                <a:srgbClr val="FF0000"/>
              </a:solidFill>
            </a:endParaRPr>
          </a:p>
        </p:txBody>
      </p:sp>
      <p:sp>
        <p:nvSpPr>
          <p:cNvPr id="5" name="TextBox 4">
            <a:extLst>
              <a:ext uri="{FF2B5EF4-FFF2-40B4-BE49-F238E27FC236}">
                <a16:creationId xmlns:a16="http://schemas.microsoft.com/office/drawing/2014/main" id="{0C199F30-7C65-9A0D-5427-16294BFC3CEF}"/>
              </a:ext>
            </a:extLst>
          </p:cNvPr>
          <p:cNvSpPr txBox="1"/>
          <p:nvPr/>
        </p:nvSpPr>
        <p:spPr>
          <a:xfrm>
            <a:off x="7314249" y="1001416"/>
            <a:ext cx="4388052" cy="369332"/>
          </a:xfrm>
          <a:prstGeom prst="rect">
            <a:avLst/>
          </a:prstGeom>
          <a:noFill/>
        </p:spPr>
        <p:txBody>
          <a:bodyPr wrap="square" rtlCol="0">
            <a:spAutoFit/>
          </a:bodyPr>
          <a:lstStyle/>
          <a:p>
            <a:pPr algn="ctr"/>
            <a:r>
              <a:rPr lang="en-US" sz="1800" dirty="0">
                <a:solidFill>
                  <a:schemeClr val="tx1"/>
                </a:solidFill>
                <a:latin typeface="+mn-lt"/>
              </a:rPr>
              <a:t>Upper Sacramento River System</a:t>
            </a:r>
          </a:p>
        </p:txBody>
      </p:sp>
      <p:sp>
        <p:nvSpPr>
          <p:cNvPr id="13" name="Google Shape;547;p24">
            <a:extLst>
              <a:ext uri="{FF2B5EF4-FFF2-40B4-BE49-F238E27FC236}">
                <a16:creationId xmlns:a16="http://schemas.microsoft.com/office/drawing/2014/main" id="{29470FBC-1C0E-AF70-2868-98DA486B768B}"/>
              </a:ext>
            </a:extLst>
          </p:cNvPr>
          <p:cNvSpPr txBox="1"/>
          <p:nvPr/>
        </p:nvSpPr>
        <p:spPr>
          <a:xfrm>
            <a:off x="2966677" y="6019605"/>
            <a:ext cx="62586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Prepared by RMA for USBR Water Temperature Modeling Platform (WTMP)</a:t>
            </a:r>
            <a:endParaRPr dirty="0"/>
          </a:p>
        </p:txBody>
      </p:sp>
      <p:pic>
        <p:nvPicPr>
          <p:cNvPr id="2" name="Picture 1" descr="Meteorologic Station Location Map">
            <a:extLst>
              <a:ext uri="{FF2B5EF4-FFF2-40B4-BE49-F238E27FC236}">
                <a16:creationId xmlns:a16="http://schemas.microsoft.com/office/drawing/2014/main" id="{3B6D5B57-850D-AA57-767E-8E36775823B1}"/>
              </a:ext>
            </a:extLst>
          </p:cNvPr>
          <p:cNvPicPr>
            <a:picLocks noChangeAspect="1"/>
          </p:cNvPicPr>
          <p:nvPr/>
        </p:nvPicPr>
        <p:blipFill>
          <a:blip r:embed="rId3"/>
          <a:stretch>
            <a:fillRect/>
          </a:stretch>
        </p:blipFill>
        <p:spPr>
          <a:xfrm>
            <a:off x="7279809" y="1401415"/>
            <a:ext cx="4444369" cy="4450466"/>
          </a:xfrm>
          <a:prstGeom prst="rect">
            <a:avLst/>
          </a:prstGeom>
          <a:effectLst/>
        </p:spPr>
      </p:pic>
      <p:sp>
        <p:nvSpPr>
          <p:cNvPr id="3" name="TextBox 2">
            <a:extLst>
              <a:ext uri="{FF2B5EF4-FFF2-40B4-BE49-F238E27FC236}">
                <a16:creationId xmlns:a16="http://schemas.microsoft.com/office/drawing/2014/main" id="{6D289A47-783B-0910-34A6-54EA19299C29}"/>
              </a:ext>
            </a:extLst>
          </p:cNvPr>
          <p:cNvSpPr txBox="1"/>
          <p:nvPr/>
        </p:nvSpPr>
        <p:spPr>
          <a:xfrm>
            <a:off x="3804223" y="886690"/>
            <a:ext cx="3417229" cy="4965189"/>
          </a:xfrm>
          <a:prstGeom prst="rect">
            <a:avLst/>
          </a:prstGeom>
          <a:solidFill>
            <a:schemeClr val="accent1">
              <a:alpha val="80000"/>
            </a:scheme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85750" indent="-285750">
              <a:lnSpc>
                <a:spcPct val="120000"/>
              </a:lnSpc>
              <a:buClr>
                <a:srgbClr val="3F3F3F"/>
              </a:buClr>
              <a:buSzPts val="1800"/>
              <a:buChar char="•"/>
              <a:defRPr sz="1800">
                <a:solidFill>
                  <a:srgbClr val="3F3F3F"/>
                </a:solidFill>
              </a:defRPr>
            </a:lvl1pPr>
            <a:lvl2pPr marL="571500" indent="-100012">
              <a:lnSpc>
                <a:spcPct val="120000"/>
              </a:lnSpc>
              <a:buClr>
                <a:srgbClr val="3F3F3F"/>
              </a:buClr>
              <a:buSzPts val="1800"/>
              <a:buNone/>
              <a:defRPr sz="1800">
                <a:solidFill>
                  <a:srgbClr val="3F3F3F"/>
                </a:solidFill>
              </a:defRPr>
            </a:lvl2pPr>
            <a:lvl3pPr marL="1371600" indent="-295275">
              <a:spcBef>
                <a:spcPts val="225"/>
              </a:spcBef>
              <a:buClr>
                <a:srgbClr val="FF0000"/>
              </a:buClr>
              <a:buSzPts val="1050"/>
              <a:buChar char="►"/>
              <a:defRPr sz="1500" b="1">
                <a:solidFill>
                  <a:srgbClr val="3F3F3F"/>
                </a:solidFill>
              </a:defRPr>
            </a:lvl3pPr>
            <a:lvl4pPr marL="1828800" indent="-323850">
              <a:spcBef>
                <a:spcPts val="225"/>
              </a:spcBef>
              <a:buClr>
                <a:srgbClr val="3F3F3F"/>
              </a:buClr>
              <a:buSzPts val="1500"/>
              <a:buChar char="–"/>
              <a:defRPr sz="1500" b="1">
                <a:solidFill>
                  <a:srgbClr val="3F3F3F"/>
                </a:solidFill>
              </a:defRPr>
            </a:lvl4pPr>
            <a:lvl5pPr marL="2286000" indent="-323850">
              <a:spcBef>
                <a:spcPts val="225"/>
              </a:spcBef>
              <a:buClr>
                <a:srgbClr val="3F3F3F"/>
              </a:buClr>
              <a:buSzPts val="1500"/>
              <a:buChar char="»"/>
              <a:defRPr sz="1500" b="1">
                <a:solidFill>
                  <a:srgbClr val="3F3F3F"/>
                </a:solidFill>
              </a:defRPr>
            </a:lvl5pPr>
            <a:lvl6pPr marL="2743200" indent="-342900">
              <a:spcBef>
                <a:spcPts val="360"/>
              </a:spcBef>
              <a:buClr>
                <a:schemeClr val="dk1"/>
              </a:buClr>
              <a:buSzPts val="1800"/>
              <a:buChar char="•"/>
              <a:defRPr sz="1500">
                <a:solidFill>
                  <a:schemeClr val="dk1"/>
                </a:solidFill>
              </a:defRPr>
            </a:lvl6pPr>
            <a:lvl7pPr marL="3200400" indent="-342900">
              <a:spcBef>
                <a:spcPts val="360"/>
              </a:spcBef>
              <a:buClr>
                <a:schemeClr val="dk1"/>
              </a:buClr>
              <a:buSzPts val="1800"/>
              <a:buChar char="•"/>
              <a:defRPr sz="1500">
                <a:solidFill>
                  <a:schemeClr val="dk1"/>
                </a:solidFill>
              </a:defRPr>
            </a:lvl7pPr>
            <a:lvl8pPr marL="3657600" indent="-342900">
              <a:spcBef>
                <a:spcPts val="360"/>
              </a:spcBef>
              <a:buClr>
                <a:schemeClr val="dk1"/>
              </a:buClr>
              <a:buSzPts val="1800"/>
              <a:buChar char="•"/>
              <a:defRPr sz="1500">
                <a:solidFill>
                  <a:schemeClr val="dk1"/>
                </a:solidFill>
              </a:defRPr>
            </a:lvl8pPr>
            <a:lvl9pPr marL="4114800" indent="-342900">
              <a:spcBef>
                <a:spcPts val="360"/>
              </a:spcBef>
              <a:buClr>
                <a:schemeClr val="dk1"/>
              </a:buClr>
              <a:buSzPts val="1800"/>
              <a:buChar char="•"/>
              <a:defRPr sz="1500">
                <a:solidFill>
                  <a:schemeClr val="dk1"/>
                </a:solidFill>
              </a:defRPr>
            </a:lvl9pPr>
          </a:lstStyle>
          <a:p>
            <a:r>
              <a:rPr lang="en-US" sz="1600" dirty="0"/>
              <a:t>Meteorology Station 1: Trinity Center</a:t>
            </a:r>
          </a:p>
          <a:p>
            <a:pPr marL="757238" lvl="1" indent="-285750">
              <a:buFont typeface="Arial" panose="020B0604020202020204" pitchFamily="34" charset="0"/>
              <a:buChar char="•"/>
            </a:pPr>
            <a:r>
              <a:rPr lang="en-US" sz="1600" dirty="0"/>
              <a:t>Trinity Lake</a:t>
            </a:r>
          </a:p>
          <a:p>
            <a:pPr marL="757238" lvl="1" indent="-285750">
              <a:buFont typeface="Arial" panose="020B0604020202020204" pitchFamily="34" charset="0"/>
              <a:buChar char="•"/>
            </a:pPr>
            <a:r>
              <a:rPr lang="en-US" sz="1600" dirty="0"/>
              <a:t>Lewiston Lake/Clear Creek Tunnel</a:t>
            </a:r>
          </a:p>
          <a:p>
            <a:pPr marL="757238" lvl="1" indent="-285750">
              <a:buFont typeface="Arial" panose="020B0604020202020204" pitchFamily="34" charset="0"/>
              <a:buChar char="•"/>
            </a:pPr>
            <a:r>
              <a:rPr lang="en-US" sz="1600" dirty="0"/>
              <a:t>Trinity River to Helena</a:t>
            </a:r>
          </a:p>
          <a:p>
            <a:pPr marL="757238" lvl="1" indent="-285750">
              <a:buFont typeface="Arial" panose="020B0604020202020204" pitchFamily="34" charset="0"/>
              <a:buChar char="•"/>
            </a:pPr>
            <a:r>
              <a:rPr lang="en-US" sz="1600" dirty="0"/>
              <a:t>Whiskeytown Lake/Spring Creek Tunnel</a:t>
            </a:r>
          </a:p>
          <a:p>
            <a:r>
              <a:rPr lang="en-US" sz="1600" dirty="0"/>
              <a:t>Meteorology Station 2: Redding Airport</a:t>
            </a:r>
          </a:p>
          <a:p>
            <a:pPr marL="757238" lvl="1" indent="-285750">
              <a:buFont typeface="Arial" panose="020B0604020202020204" pitchFamily="34" charset="0"/>
              <a:buChar char="•"/>
            </a:pPr>
            <a:r>
              <a:rPr lang="en-US" sz="1600" dirty="0"/>
              <a:t>Shasta Lake</a:t>
            </a:r>
          </a:p>
          <a:p>
            <a:pPr marL="757238" lvl="1" indent="-285750">
              <a:buFont typeface="Arial" panose="020B0604020202020204" pitchFamily="34" charset="0"/>
              <a:buChar char="•"/>
            </a:pPr>
            <a:r>
              <a:rPr lang="en-US" sz="1600" dirty="0"/>
              <a:t>Keswick Reservoir</a:t>
            </a:r>
          </a:p>
          <a:p>
            <a:pPr marL="757238" lvl="1" indent="-285750">
              <a:buFont typeface="Arial" panose="020B0604020202020204" pitchFamily="34" charset="0"/>
              <a:buChar char="•"/>
            </a:pPr>
            <a:r>
              <a:rPr lang="en-US" sz="1600" dirty="0"/>
              <a:t>Clear Creek</a:t>
            </a:r>
          </a:p>
          <a:p>
            <a:pPr marL="757238" lvl="1" indent="-285750">
              <a:buFont typeface="Arial" panose="020B0604020202020204" pitchFamily="34" charset="0"/>
              <a:buChar char="•"/>
            </a:pPr>
            <a:r>
              <a:rPr lang="en-US" sz="1600" dirty="0"/>
              <a:t>Sacramento River to Red Bluff Diversion Dam</a:t>
            </a:r>
          </a:p>
        </p:txBody>
      </p:sp>
      <p:sp>
        <p:nvSpPr>
          <p:cNvPr id="4" name="TextBox 3">
            <a:extLst>
              <a:ext uri="{FF2B5EF4-FFF2-40B4-BE49-F238E27FC236}">
                <a16:creationId xmlns:a16="http://schemas.microsoft.com/office/drawing/2014/main" id="{536C228E-4D2E-21B3-1287-73828D67B82B}"/>
              </a:ext>
            </a:extLst>
          </p:cNvPr>
          <p:cNvSpPr txBox="1"/>
          <p:nvPr/>
        </p:nvSpPr>
        <p:spPr>
          <a:xfrm>
            <a:off x="384058" y="886691"/>
            <a:ext cx="3420165" cy="4965188"/>
          </a:xfrm>
          <a:prstGeom prst="rect">
            <a:avLst/>
          </a:prstGeom>
          <a:solidFill>
            <a:schemeClr val="accent3">
              <a:alpha val="80000"/>
            </a:scheme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85750" indent="-285750">
              <a:lnSpc>
                <a:spcPct val="120000"/>
              </a:lnSpc>
              <a:buClr>
                <a:srgbClr val="3F3F3F"/>
              </a:buClr>
              <a:buSzPts val="1800"/>
              <a:buChar char="•"/>
              <a:defRPr sz="1800">
                <a:solidFill>
                  <a:srgbClr val="3F3F3F"/>
                </a:solidFill>
              </a:defRPr>
            </a:lvl1pPr>
            <a:lvl2pPr marL="571500" indent="-100012">
              <a:lnSpc>
                <a:spcPct val="120000"/>
              </a:lnSpc>
              <a:buClr>
                <a:srgbClr val="3F3F3F"/>
              </a:buClr>
              <a:buSzPts val="1800"/>
              <a:buNone/>
              <a:defRPr sz="1800">
                <a:solidFill>
                  <a:srgbClr val="3F3F3F"/>
                </a:solidFill>
              </a:defRPr>
            </a:lvl2pPr>
            <a:lvl3pPr marL="1371600" indent="-295275">
              <a:spcBef>
                <a:spcPts val="225"/>
              </a:spcBef>
              <a:buClr>
                <a:srgbClr val="FF0000"/>
              </a:buClr>
              <a:buSzPts val="1050"/>
              <a:buChar char="►"/>
              <a:defRPr sz="1500" b="1">
                <a:solidFill>
                  <a:srgbClr val="3F3F3F"/>
                </a:solidFill>
              </a:defRPr>
            </a:lvl3pPr>
            <a:lvl4pPr marL="1828800" indent="-323850">
              <a:spcBef>
                <a:spcPts val="225"/>
              </a:spcBef>
              <a:buClr>
                <a:srgbClr val="3F3F3F"/>
              </a:buClr>
              <a:buSzPts val="1500"/>
              <a:buChar char="–"/>
              <a:defRPr sz="1500" b="1">
                <a:solidFill>
                  <a:srgbClr val="3F3F3F"/>
                </a:solidFill>
              </a:defRPr>
            </a:lvl4pPr>
            <a:lvl5pPr marL="2286000" indent="-323850">
              <a:spcBef>
                <a:spcPts val="225"/>
              </a:spcBef>
              <a:buClr>
                <a:srgbClr val="3F3F3F"/>
              </a:buClr>
              <a:buSzPts val="1500"/>
              <a:buChar char="»"/>
              <a:defRPr sz="1500" b="1">
                <a:solidFill>
                  <a:srgbClr val="3F3F3F"/>
                </a:solidFill>
              </a:defRPr>
            </a:lvl5pPr>
            <a:lvl6pPr marL="2743200" indent="-342900">
              <a:spcBef>
                <a:spcPts val="360"/>
              </a:spcBef>
              <a:buClr>
                <a:schemeClr val="dk1"/>
              </a:buClr>
              <a:buSzPts val="1800"/>
              <a:buChar char="•"/>
              <a:defRPr sz="1500">
                <a:solidFill>
                  <a:schemeClr val="dk1"/>
                </a:solidFill>
              </a:defRPr>
            </a:lvl6pPr>
            <a:lvl7pPr marL="3200400" indent="-342900">
              <a:spcBef>
                <a:spcPts val="360"/>
              </a:spcBef>
              <a:buClr>
                <a:schemeClr val="dk1"/>
              </a:buClr>
              <a:buSzPts val="1800"/>
              <a:buChar char="•"/>
              <a:defRPr sz="1500">
                <a:solidFill>
                  <a:schemeClr val="dk1"/>
                </a:solidFill>
              </a:defRPr>
            </a:lvl7pPr>
            <a:lvl8pPr marL="3657600" indent="-342900">
              <a:spcBef>
                <a:spcPts val="360"/>
              </a:spcBef>
              <a:buClr>
                <a:schemeClr val="dk1"/>
              </a:buClr>
              <a:buSzPts val="1800"/>
              <a:buChar char="•"/>
              <a:defRPr sz="1500">
                <a:solidFill>
                  <a:schemeClr val="dk1"/>
                </a:solidFill>
              </a:defRPr>
            </a:lvl8pPr>
            <a:lvl9pPr marL="4114800" indent="-342900">
              <a:spcBef>
                <a:spcPts val="360"/>
              </a:spcBef>
              <a:buClr>
                <a:schemeClr val="dk1"/>
              </a:buClr>
              <a:buSzPts val="1800"/>
              <a:buChar char="•"/>
              <a:defRPr sz="1500">
                <a:solidFill>
                  <a:schemeClr val="dk1"/>
                </a:solidFill>
              </a:defRPr>
            </a:lvl9pPr>
          </a:lstStyle>
          <a:p>
            <a:r>
              <a:rPr lang="en-US" sz="1600" dirty="0"/>
              <a:t>Required Meteorology Variables</a:t>
            </a:r>
          </a:p>
          <a:p>
            <a:pPr marL="457200" lvl="1" indent="-228600">
              <a:buFont typeface="Arial" panose="020B0604020202020204" pitchFamily="34" charset="0"/>
              <a:buChar char="•"/>
            </a:pPr>
            <a:r>
              <a:rPr lang="en-US" sz="1600" dirty="0"/>
              <a:t>Air Temperature</a:t>
            </a:r>
          </a:p>
          <a:p>
            <a:pPr marL="457200" lvl="1" indent="-228600">
              <a:buFont typeface="Arial" panose="020B0604020202020204" pitchFamily="34" charset="0"/>
              <a:buChar char="•"/>
            </a:pPr>
            <a:r>
              <a:rPr lang="en-US" sz="1600" dirty="0"/>
              <a:t>Wind Speed</a:t>
            </a:r>
          </a:p>
          <a:p>
            <a:pPr marL="457200" lvl="1" indent="-228600">
              <a:buFont typeface="Arial" panose="020B0604020202020204" pitchFamily="34" charset="0"/>
              <a:buChar char="•"/>
            </a:pPr>
            <a:r>
              <a:rPr lang="en-US" sz="1600" dirty="0"/>
              <a:t>Wind Direction</a:t>
            </a:r>
          </a:p>
          <a:p>
            <a:pPr marL="457200" lvl="1" indent="-228600">
              <a:buFont typeface="Arial" panose="020B0604020202020204" pitchFamily="34" charset="0"/>
              <a:buChar char="•"/>
            </a:pPr>
            <a:r>
              <a:rPr lang="en-US" sz="1600" dirty="0"/>
              <a:t>Relative Humidity or Dew Point Temperature</a:t>
            </a:r>
          </a:p>
          <a:p>
            <a:pPr marL="457200" lvl="1" indent="-228600">
              <a:buFont typeface="Arial" panose="020B0604020202020204" pitchFamily="34" charset="0"/>
              <a:buChar char="•"/>
            </a:pPr>
            <a:r>
              <a:rPr lang="en-US" sz="1600" dirty="0"/>
              <a:t>Shortwave Incoming (Downwelling) Radiation</a:t>
            </a:r>
          </a:p>
          <a:p>
            <a:pPr marL="685800" lvl="2" indent="-228600">
              <a:buClrTx/>
              <a:buSzPct val="113000"/>
              <a:buFont typeface="Arial" panose="020B0604020202020204" pitchFamily="34" charset="0"/>
              <a:buChar char="•"/>
            </a:pPr>
            <a:r>
              <a:rPr lang="en-US" sz="1600" b="0" dirty="0"/>
              <a:t>HEC-ResSim allows this time series to be estimated using the study site’s latitude and longitude and cloudiness data</a:t>
            </a:r>
          </a:p>
          <a:p>
            <a:pPr marL="457200" lvl="1" indent="-228600">
              <a:buFont typeface="Arial" panose="020B0604020202020204" pitchFamily="34" charset="0"/>
              <a:buChar char="•"/>
            </a:pPr>
            <a:r>
              <a:rPr lang="en-US" sz="1600" dirty="0"/>
              <a:t>Cloudiness</a:t>
            </a:r>
          </a:p>
        </p:txBody>
      </p:sp>
    </p:spTree>
    <p:extLst>
      <p:ext uri="{BB962C8B-B14F-4D97-AF65-F5344CB8AC3E}">
        <p14:creationId xmlns:p14="http://schemas.microsoft.com/office/powerpoint/2010/main" val="1431310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0"/>
          <p:cNvSpPr txBox="1">
            <a:spLocks noGrp="1"/>
          </p:cNvSpPr>
          <p:nvPr>
            <p:ph type="title"/>
          </p:nvPr>
        </p:nvSpPr>
        <p:spPr>
          <a:xfrm>
            <a:off x="212942" y="249198"/>
            <a:ext cx="11773112" cy="104886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t>Temperature and Dissolved Oxygen Simulation with HEC-ResSim</a:t>
            </a:r>
            <a:br>
              <a:rPr lang="en-US" sz="1800" dirty="0"/>
            </a:br>
            <a:r>
              <a:rPr lang="en-US" sz="1800" dirty="0"/>
              <a:t>Russian River, California</a:t>
            </a:r>
            <a:br>
              <a:rPr lang="en-US" sz="1800" dirty="0"/>
            </a:br>
            <a:r>
              <a:rPr lang="en-US" sz="1800" dirty="0"/>
              <a:t>Prepared by RMA for the Sonoma County Water Agency</a:t>
            </a:r>
            <a:endParaRPr dirty="0"/>
          </a:p>
        </p:txBody>
      </p:sp>
      <p:grpSp>
        <p:nvGrpSpPr>
          <p:cNvPr id="467" name="Google Shape;467;p20"/>
          <p:cNvGrpSpPr/>
          <p:nvPr/>
        </p:nvGrpSpPr>
        <p:grpSpPr>
          <a:xfrm>
            <a:off x="7360391" y="1282169"/>
            <a:ext cx="3509876" cy="4996049"/>
            <a:chOff x="3383280" y="974318"/>
            <a:chExt cx="3672408" cy="5227401"/>
          </a:xfrm>
        </p:grpSpPr>
        <p:pic>
          <p:nvPicPr>
            <p:cNvPr id="468" name="Google Shape;468;p20"/>
            <p:cNvPicPr preferRelativeResize="0"/>
            <p:nvPr/>
          </p:nvPicPr>
          <p:blipFill rotWithShape="1">
            <a:blip r:embed="rId3">
              <a:alphaModFix/>
            </a:blip>
            <a:srcRect l="25972" t="19609" r="37634" b="4168"/>
            <a:stretch/>
          </p:blipFill>
          <p:spPr>
            <a:xfrm>
              <a:off x="3383280" y="974318"/>
              <a:ext cx="3672408" cy="5227401"/>
            </a:xfrm>
            <a:prstGeom prst="rect">
              <a:avLst/>
            </a:prstGeom>
            <a:noFill/>
            <a:ln>
              <a:noFill/>
            </a:ln>
          </p:spPr>
        </p:pic>
        <p:pic>
          <p:nvPicPr>
            <p:cNvPr id="469" name="Google Shape;469;p20"/>
            <p:cNvPicPr preferRelativeResize="0"/>
            <p:nvPr/>
          </p:nvPicPr>
          <p:blipFill rotWithShape="1">
            <a:blip r:embed="rId4">
              <a:alphaModFix/>
            </a:blip>
            <a:srcRect/>
            <a:stretch/>
          </p:blipFill>
          <p:spPr>
            <a:xfrm>
              <a:off x="3383280" y="974319"/>
              <a:ext cx="3672408" cy="5227400"/>
            </a:xfrm>
            <a:prstGeom prst="rect">
              <a:avLst/>
            </a:prstGeom>
            <a:noFill/>
            <a:ln w="9525" cap="flat" cmpd="sng">
              <a:solidFill>
                <a:schemeClr val="dk1"/>
              </a:solidFill>
              <a:prstDash val="solid"/>
              <a:round/>
              <a:headEnd type="none" w="sm" len="sm"/>
              <a:tailEnd type="none" w="sm" len="sm"/>
            </a:ln>
          </p:spPr>
        </p:pic>
      </p:grpSp>
      <p:pic>
        <p:nvPicPr>
          <p:cNvPr id="470" name="Google Shape;470;p20"/>
          <p:cNvPicPr preferRelativeResize="0"/>
          <p:nvPr/>
        </p:nvPicPr>
        <p:blipFill rotWithShape="1">
          <a:blip r:embed="rId5">
            <a:alphaModFix/>
          </a:blip>
          <a:srcRect/>
          <a:stretch/>
        </p:blipFill>
        <p:spPr>
          <a:xfrm>
            <a:off x="7375001" y="5376049"/>
            <a:ext cx="966548" cy="889135"/>
          </a:xfrm>
          <a:prstGeom prst="rect">
            <a:avLst/>
          </a:prstGeom>
          <a:noFill/>
          <a:ln>
            <a:noFill/>
          </a:ln>
        </p:spPr>
      </p:pic>
      <p:sp>
        <p:nvSpPr>
          <p:cNvPr id="471" name="Google Shape;471;p20"/>
          <p:cNvSpPr/>
          <p:nvPr/>
        </p:nvSpPr>
        <p:spPr>
          <a:xfrm rot="10800000" flipH="1">
            <a:off x="7688944" y="5800269"/>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72" name="Google Shape;472;p20"/>
          <p:cNvPicPr preferRelativeResize="0"/>
          <p:nvPr/>
        </p:nvPicPr>
        <p:blipFill rotWithShape="1">
          <a:blip r:embed="rId6">
            <a:alphaModFix/>
          </a:blip>
          <a:srcRect/>
          <a:stretch/>
        </p:blipFill>
        <p:spPr>
          <a:xfrm>
            <a:off x="655287" y="4197304"/>
            <a:ext cx="3092649" cy="1676094"/>
          </a:xfrm>
          <a:prstGeom prst="rect">
            <a:avLst/>
          </a:prstGeom>
          <a:noFill/>
          <a:ln>
            <a:noFill/>
          </a:ln>
        </p:spPr>
      </p:pic>
      <p:pic>
        <p:nvPicPr>
          <p:cNvPr id="473" name="Google Shape;473;p20"/>
          <p:cNvPicPr preferRelativeResize="0"/>
          <p:nvPr/>
        </p:nvPicPr>
        <p:blipFill rotWithShape="1">
          <a:blip r:embed="rId7">
            <a:alphaModFix/>
          </a:blip>
          <a:srcRect/>
          <a:stretch/>
        </p:blipFill>
        <p:spPr>
          <a:xfrm>
            <a:off x="3973677" y="4207530"/>
            <a:ext cx="3092647" cy="1696166"/>
          </a:xfrm>
          <a:prstGeom prst="rect">
            <a:avLst/>
          </a:prstGeom>
          <a:noFill/>
          <a:ln>
            <a:noFill/>
          </a:ln>
        </p:spPr>
      </p:pic>
      <p:pic>
        <p:nvPicPr>
          <p:cNvPr id="474" name="Google Shape;474;p20"/>
          <p:cNvPicPr preferRelativeResize="0"/>
          <p:nvPr/>
        </p:nvPicPr>
        <p:blipFill rotWithShape="1">
          <a:blip r:embed="rId8">
            <a:alphaModFix/>
          </a:blip>
          <a:srcRect/>
          <a:stretch/>
        </p:blipFill>
        <p:spPr>
          <a:xfrm>
            <a:off x="3940768" y="1793631"/>
            <a:ext cx="3088181" cy="1676095"/>
          </a:xfrm>
          <a:prstGeom prst="rect">
            <a:avLst/>
          </a:prstGeom>
          <a:noFill/>
          <a:ln>
            <a:noFill/>
          </a:ln>
        </p:spPr>
      </p:pic>
      <p:pic>
        <p:nvPicPr>
          <p:cNvPr id="475" name="Google Shape;475;p20"/>
          <p:cNvPicPr preferRelativeResize="0"/>
          <p:nvPr/>
        </p:nvPicPr>
        <p:blipFill rotWithShape="1">
          <a:blip r:embed="rId9">
            <a:alphaModFix/>
          </a:blip>
          <a:srcRect/>
          <a:stretch/>
        </p:blipFill>
        <p:spPr>
          <a:xfrm>
            <a:off x="636563" y="1793631"/>
            <a:ext cx="3088181" cy="1676095"/>
          </a:xfrm>
          <a:prstGeom prst="rect">
            <a:avLst/>
          </a:prstGeom>
          <a:noFill/>
          <a:ln>
            <a:noFill/>
          </a:ln>
        </p:spPr>
      </p:pic>
      <p:pic>
        <p:nvPicPr>
          <p:cNvPr id="476" name="Google Shape;476;p20"/>
          <p:cNvPicPr preferRelativeResize="0"/>
          <p:nvPr/>
        </p:nvPicPr>
        <p:blipFill rotWithShape="1">
          <a:blip r:embed="rId10">
            <a:alphaModFix/>
          </a:blip>
          <a:srcRect/>
          <a:stretch/>
        </p:blipFill>
        <p:spPr>
          <a:xfrm>
            <a:off x="9876957" y="2471614"/>
            <a:ext cx="1986617" cy="1020128"/>
          </a:xfrm>
          <a:prstGeom prst="rect">
            <a:avLst/>
          </a:prstGeom>
          <a:noFill/>
          <a:ln>
            <a:noFill/>
          </a:ln>
        </p:spPr>
      </p:pic>
      <p:pic>
        <p:nvPicPr>
          <p:cNvPr id="477" name="Google Shape;477;p20"/>
          <p:cNvPicPr preferRelativeResize="0"/>
          <p:nvPr/>
        </p:nvPicPr>
        <p:blipFill rotWithShape="1">
          <a:blip r:embed="rId11">
            <a:alphaModFix/>
          </a:blip>
          <a:srcRect/>
          <a:stretch/>
        </p:blipFill>
        <p:spPr>
          <a:xfrm>
            <a:off x="9876958" y="3669132"/>
            <a:ext cx="1986618" cy="1020129"/>
          </a:xfrm>
          <a:prstGeom prst="rect">
            <a:avLst/>
          </a:prstGeom>
          <a:noFill/>
          <a:ln>
            <a:noFill/>
          </a:ln>
        </p:spPr>
      </p:pic>
      <p:cxnSp>
        <p:nvCxnSpPr>
          <p:cNvPr id="478" name="Google Shape;478;p20"/>
          <p:cNvCxnSpPr/>
          <p:nvPr/>
        </p:nvCxnSpPr>
        <p:spPr>
          <a:xfrm flipH="1">
            <a:off x="7132164" y="2173582"/>
            <a:ext cx="1368300"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79" name="Google Shape;479;p20"/>
          <p:cNvCxnSpPr>
            <a:cxnSpLocks/>
          </p:cNvCxnSpPr>
          <p:nvPr/>
        </p:nvCxnSpPr>
        <p:spPr>
          <a:xfrm rot="10800000" flipV="1">
            <a:off x="7132236" y="4601450"/>
            <a:ext cx="1980544"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80" name="Google Shape;480;p20"/>
          <p:cNvCxnSpPr>
            <a:endCxn id="477" idx="2"/>
          </p:cNvCxnSpPr>
          <p:nvPr/>
        </p:nvCxnSpPr>
        <p:spPr>
          <a:xfrm rot="10800000" flipH="1">
            <a:off x="10228567" y="4689261"/>
            <a:ext cx="641700" cy="492000"/>
          </a:xfrm>
          <a:prstGeom prst="bentConnector2">
            <a:avLst/>
          </a:prstGeom>
          <a:noFill/>
          <a:ln w="57150" cap="flat" cmpd="sng">
            <a:solidFill>
              <a:srgbClr val="595959"/>
            </a:solidFill>
            <a:prstDash val="solid"/>
            <a:round/>
            <a:headEnd type="none" w="sm" len="sm"/>
            <a:tailEnd type="triangle" w="med" len="med"/>
          </a:ln>
        </p:spPr>
      </p:cxnSp>
      <p:sp>
        <p:nvSpPr>
          <p:cNvPr id="481" name="Google Shape;481;p20"/>
          <p:cNvSpPr txBox="1"/>
          <p:nvPr/>
        </p:nvSpPr>
        <p:spPr>
          <a:xfrm>
            <a:off x="999675" y="1433757"/>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Temperature</a:t>
            </a:r>
            <a:endParaRPr/>
          </a:p>
        </p:txBody>
      </p:sp>
      <p:sp>
        <p:nvSpPr>
          <p:cNvPr id="482" name="Google Shape;482;p20"/>
          <p:cNvSpPr txBox="1"/>
          <p:nvPr/>
        </p:nvSpPr>
        <p:spPr>
          <a:xfrm>
            <a:off x="4234835" y="145449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Dissolved Oxygen</a:t>
            </a:r>
            <a:endParaRPr/>
          </a:p>
        </p:txBody>
      </p:sp>
      <p:sp>
        <p:nvSpPr>
          <p:cNvPr id="483" name="Google Shape;483;p20"/>
          <p:cNvSpPr txBox="1"/>
          <p:nvPr/>
        </p:nvSpPr>
        <p:spPr>
          <a:xfrm rot="-5400000">
            <a:off x="-829557" y="486431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Lake Sonoma</a:t>
            </a:r>
            <a:endParaRPr/>
          </a:p>
        </p:txBody>
      </p:sp>
      <p:sp>
        <p:nvSpPr>
          <p:cNvPr id="484" name="Google Shape;484;p20"/>
          <p:cNvSpPr txBox="1"/>
          <p:nvPr/>
        </p:nvSpPr>
        <p:spPr>
          <a:xfrm rot="-5400000">
            <a:off x="-829557" y="2436353"/>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Lake Mendocino</a:t>
            </a:r>
            <a:endParaRPr/>
          </a:p>
        </p:txBody>
      </p:sp>
      <p:sp>
        <p:nvSpPr>
          <p:cNvPr id="485" name="Google Shape;485;p20"/>
          <p:cNvSpPr txBox="1"/>
          <p:nvPr/>
        </p:nvSpPr>
        <p:spPr>
          <a:xfrm>
            <a:off x="10166571" y="3161949"/>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a:solidFill>
                  <a:srgbClr val="00B0F0"/>
                </a:solidFill>
                <a:latin typeface="Calibri"/>
                <a:ea typeface="Calibri"/>
                <a:cs typeface="Calibri"/>
                <a:sym typeface="Calibri"/>
              </a:rPr>
              <a:t>Temperature</a:t>
            </a:r>
            <a:endParaRPr/>
          </a:p>
        </p:txBody>
      </p:sp>
      <p:sp>
        <p:nvSpPr>
          <p:cNvPr id="486" name="Google Shape;486;p20"/>
          <p:cNvSpPr txBox="1"/>
          <p:nvPr/>
        </p:nvSpPr>
        <p:spPr>
          <a:xfrm>
            <a:off x="10166570" y="4366095"/>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a:solidFill>
                  <a:srgbClr val="00B0F0"/>
                </a:solidFill>
                <a:latin typeface="Calibri"/>
                <a:ea typeface="Calibri"/>
                <a:cs typeface="Calibri"/>
                <a:sym typeface="Calibri"/>
              </a:rPr>
              <a:t>Dissolved Oxygen</a:t>
            </a:r>
            <a:endParaRPr/>
          </a:p>
        </p:txBody>
      </p:sp>
      <p:cxnSp>
        <p:nvCxnSpPr>
          <p:cNvPr id="487" name="Google Shape;487;p20"/>
          <p:cNvCxnSpPr/>
          <p:nvPr/>
        </p:nvCxnSpPr>
        <p:spPr>
          <a:xfrm>
            <a:off x="1976308" y="2824035"/>
            <a:ext cx="0" cy="504056"/>
          </a:xfrm>
          <a:prstGeom prst="straightConnector1">
            <a:avLst/>
          </a:prstGeom>
          <a:noFill/>
          <a:ln w="9525" cap="flat" cmpd="sng">
            <a:solidFill>
              <a:srgbClr val="FF0000"/>
            </a:solidFill>
            <a:prstDash val="dot"/>
            <a:round/>
            <a:headEnd type="none" w="sm" len="sm"/>
            <a:tailEnd type="none" w="sm" len="sm"/>
          </a:ln>
        </p:spPr>
      </p:cxnSp>
      <p:cxnSp>
        <p:nvCxnSpPr>
          <p:cNvPr id="488" name="Google Shape;488;p20"/>
          <p:cNvCxnSpPr/>
          <p:nvPr/>
        </p:nvCxnSpPr>
        <p:spPr>
          <a:xfrm rot="10800000">
            <a:off x="1638273" y="3304281"/>
            <a:ext cx="1821631" cy="0"/>
          </a:xfrm>
          <a:prstGeom prst="straightConnector1">
            <a:avLst/>
          </a:prstGeom>
          <a:noFill/>
          <a:ln w="9525" cap="flat" cmpd="sng">
            <a:solidFill>
              <a:srgbClr val="FF0000"/>
            </a:solidFill>
            <a:prstDash val="dot"/>
            <a:round/>
            <a:headEnd type="none" w="sm" len="sm"/>
            <a:tailEnd type="none" w="sm" len="sm"/>
          </a:ln>
        </p:spPr>
      </p:cxnSp>
      <p:cxnSp>
        <p:nvCxnSpPr>
          <p:cNvPr id="489" name="Google Shape;489;p20"/>
          <p:cNvCxnSpPr/>
          <p:nvPr/>
        </p:nvCxnSpPr>
        <p:spPr>
          <a:xfrm>
            <a:off x="1910208" y="5228875"/>
            <a:ext cx="0" cy="504056"/>
          </a:xfrm>
          <a:prstGeom prst="straightConnector1">
            <a:avLst/>
          </a:prstGeom>
          <a:noFill/>
          <a:ln w="9525" cap="flat" cmpd="sng">
            <a:solidFill>
              <a:srgbClr val="FF0000"/>
            </a:solidFill>
            <a:prstDash val="dot"/>
            <a:round/>
            <a:headEnd type="none" w="sm" len="sm"/>
            <a:tailEnd type="none" w="sm" len="sm"/>
          </a:ln>
        </p:spPr>
      </p:cxnSp>
      <p:cxnSp>
        <p:nvCxnSpPr>
          <p:cNvPr id="490" name="Google Shape;490;p20"/>
          <p:cNvCxnSpPr/>
          <p:nvPr/>
        </p:nvCxnSpPr>
        <p:spPr>
          <a:xfrm rot="10800000">
            <a:off x="1665040" y="5654352"/>
            <a:ext cx="1821631" cy="0"/>
          </a:xfrm>
          <a:prstGeom prst="straightConnector1">
            <a:avLst/>
          </a:prstGeom>
          <a:noFill/>
          <a:ln w="9525" cap="flat" cmpd="sng">
            <a:solidFill>
              <a:srgbClr val="FF0000"/>
            </a:solidFill>
            <a:prstDash val="dot"/>
            <a:round/>
            <a:headEnd type="none" w="sm" len="sm"/>
            <a:tailEnd type="none" w="sm" len="sm"/>
          </a:ln>
        </p:spPr>
      </p:cxnSp>
      <p:cxnSp>
        <p:nvCxnSpPr>
          <p:cNvPr id="491" name="Google Shape;491;p20"/>
          <p:cNvCxnSpPr/>
          <p:nvPr/>
        </p:nvCxnSpPr>
        <p:spPr>
          <a:xfrm>
            <a:off x="5207142" y="2862131"/>
            <a:ext cx="0" cy="473103"/>
          </a:xfrm>
          <a:prstGeom prst="straightConnector1">
            <a:avLst/>
          </a:prstGeom>
          <a:noFill/>
          <a:ln w="9525" cap="flat" cmpd="sng">
            <a:solidFill>
              <a:srgbClr val="FF0000"/>
            </a:solidFill>
            <a:prstDash val="dot"/>
            <a:round/>
            <a:headEnd type="none" w="sm" len="sm"/>
            <a:tailEnd type="none" w="sm" len="sm"/>
          </a:ln>
        </p:spPr>
      </p:cxnSp>
      <p:cxnSp>
        <p:nvCxnSpPr>
          <p:cNvPr id="492" name="Google Shape;492;p20"/>
          <p:cNvCxnSpPr/>
          <p:nvPr/>
        </p:nvCxnSpPr>
        <p:spPr>
          <a:xfrm rot="10800000">
            <a:off x="4945304" y="3311424"/>
            <a:ext cx="1821631" cy="0"/>
          </a:xfrm>
          <a:prstGeom prst="straightConnector1">
            <a:avLst/>
          </a:prstGeom>
          <a:noFill/>
          <a:ln w="9525" cap="flat" cmpd="sng">
            <a:solidFill>
              <a:srgbClr val="FF0000"/>
            </a:solidFill>
            <a:prstDash val="dot"/>
            <a:round/>
            <a:headEnd type="none" w="sm" len="sm"/>
            <a:tailEnd type="none" w="sm" len="sm"/>
          </a:ln>
        </p:spPr>
      </p:cxnSp>
      <p:cxnSp>
        <p:nvCxnSpPr>
          <p:cNvPr id="493" name="Google Shape;493;p20"/>
          <p:cNvCxnSpPr/>
          <p:nvPr/>
        </p:nvCxnSpPr>
        <p:spPr>
          <a:xfrm>
            <a:off x="5393459" y="5267544"/>
            <a:ext cx="0" cy="473103"/>
          </a:xfrm>
          <a:prstGeom prst="straightConnector1">
            <a:avLst/>
          </a:prstGeom>
          <a:noFill/>
          <a:ln w="9525" cap="flat" cmpd="sng">
            <a:solidFill>
              <a:srgbClr val="FF0000"/>
            </a:solidFill>
            <a:prstDash val="dot"/>
            <a:round/>
            <a:headEnd type="none" w="sm" len="sm"/>
            <a:tailEnd type="none" w="sm" len="sm"/>
          </a:ln>
        </p:spPr>
      </p:cxnSp>
      <p:cxnSp>
        <p:nvCxnSpPr>
          <p:cNvPr id="494" name="Google Shape;494;p20"/>
          <p:cNvCxnSpPr/>
          <p:nvPr/>
        </p:nvCxnSpPr>
        <p:spPr>
          <a:xfrm rot="10800000">
            <a:off x="4955405" y="5666833"/>
            <a:ext cx="1821631" cy="0"/>
          </a:xfrm>
          <a:prstGeom prst="straightConnector1">
            <a:avLst/>
          </a:prstGeom>
          <a:noFill/>
          <a:ln w="9525" cap="flat" cmpd="sng">
            <a:solidFill>
              <a:srgbClr val="FF0000"/>
            </a:solidFill>
            <a:prstDash val="dot"/>
            <a:round/>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1"/>
          <p:cNvSpPr txBox="1">
            <a:spLocks noGrp="1"/>
          </p:cNvSpPr>
          <p:nvPr>
            <p:ph type="title"/>
          </p:nvPr>
        </p:nvSpPr>
        <p:spPr>
          <a:xfrm>
            <a:off x="212942" y="249198"/>
            <a:ext cx="11773112" cy="104886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t>River Temperature and Cold-Water Pool Management with HEC-ResSim</a:t>
            </a:r>
            <a:br>
              <a:rPr lang="en-US" sz="1800" dirty="0"/>
            </a:br>
            <a:r>
              <a:rPr lang="en-US" sz="1800" dirty="0"/>
              <a:t>Upper Sacramento River, California</a:t>
            </a:r>
            <a:br>
              <a:rPr lang="en-US" sz="1800" dirty="0"/>
            </a:br>
            <a:r>
              <a:rPr lang="en-US" sz="1800" dirty="0"/>
              <a:t>Prepared by RMA for the U.S. Bureau of Reclamation (USBR)</a:t>
            </a:r>
            <a:endParaRPr dirty="0"/>
          </a:p>
        </p:txBody>
      </p:sp>
      <p:grpSp>
        <p:nvGrpSpPr>
          <p:cNvPr id="501" name="Google Shape;501;p21"/>
          <p:cNvGrpSpPr/>
          <p:nvPr/>
        </p:nvGrpSpPr>
        <p:grpSpPr>
          <a:xfrm>
            <a:off x="7309276" y="1929101"/>
            <a:ext cx="3585268" cy="3985889"/>
            <a:chOff x="6912194" y="1124742"/>
            <a:chExt cx="4584406" cy="5256585"/>
          </a:xfrm>
        </p:grpSpPr>
        <p:pic>
          <p:nvPicPr>
            <p:cNvPr id="502" name="Google Shape;502;p21"/>
            <p:cNvPicPr preferRelativeResize="0"/>
            <p:nvPr/>
          </p:nvPicPr>
          <p:blipFill rotWithShape="1">
            <a:blip r:embed="rId3">
              <a:alphaModFix/>
            </a:blip>
            <a:srcRect/>
            <a:stretch/>
          </p:blipFill>
          <p:spPr>
            <a:xfrm>
              <a:off x="7274793" y="5463010"/>
              <a:ext cx="966548" cy="889135"/>
            </a:xfrm>
            <a:prstGeom prst="rect">
              <a:avLst/>
            </a:prstGeom>
            <a:noFill/>
            <a:ln>
              <a:noFill/>
            </a:ln>
          </p:spPr>
        </p:pic>
        <p:sp>
          <p:nvSpPr>
            <p:cNvPr id="503" name="Google Shape;503;p21"/>
            <p:cNvSpPr/>
            <p:nvPr/>
          </p:nvSpPr>
          <p:spPr>
            <a:xfrm rot="10800000" flipH="1">
              <a:off x="7588736" y="5687535"/>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504" name="Google Shape;504;p21"/>
            <p:cNvPicPr preferRelativeResize="0"/>
            <p:nvPr/>
          </p:nvPicPr>
          <p:blipFill rotWithShape="1">
            <a:blip r:embed="rId4">
              <a:alphaModFix/>
            </a:blip>
            <a:srcRect l="50153" t="21837" r="14832" b="19710"/>
            <a:stretch/>
          </p:blipFill>
          <p:spPr>
            <a:xfrm>
              <a:off x="6912194" y="1124742"/>
              <a:ext cx="4584406" cy="5256585"/>
            </a:xfrm>
            <a:prstGeom prst="rect">
              <a:avLst/>
            </a:prstGeom>
            <a:noFill/>
            <a:ln w="9525" cap="flat" cmpd="sng">
              <a:solidFill>
                <a:schemeClr val="dk1"/>
              </a:solidFill>
              <a:prstDash val="solid"/>
              <a:round/>
              <a:headEnd type="none" w="sm" len="sm"/>
              <a:tailEnd type="none" w="sm" len="sm"/>
            </a:ln>
          </p:spPr>
        </p:pic>
        <p:pic>
          <p:nvPicPr>
            <p:cNvPr id="505" name="Google Shape;505;p21"/>
            <p:cNvPicPr preferRelativeResize="0"/>
            <p:nvPr/>
          </p:nvPicPr>
          <p:blipFill rotWithShape="1">
            <a:blip r:embed="rId5">
              <a:alphaModFix/>
            </a:blip>
            <a:srcRect r="14638"/>
            <a:stretch/>
          </p:blipFill>
          <p:spPr>
            <a:xfrm>
              <a:off x="9119195" y="1940419"/>
              <a:ext cx="2377405" cy="1674262"/>
            </a:xfrm>
            <a:prstGeom prst="rect">
              <a:avLst/>
            </a:prstGeom>
            <a:noFill/>
            <a:ln>
              <a:noFill/>
            </a:ln>
          </p:spPr>
        </p:pic>
      </p:grpSp>
      <p:pic>
        <p:nvPicPr>
          <p:cNvPr id="506" name="Google Shape;506;p21"/>
          <p:cNvPicPr preferRelativeResize="0"/>
          <p:nvPr/>
        </p:nvPicPr>
        <p:blipFill rotWithShape="1">
          <a:blip r:embed="rId3">
            <a:alphaModFix/>
          </a:blip>
          <a:srcRect/>
          <a:stretch/>
        </p:blipFill>
        <p:spPr>
          <a:xfrm>
            <a:off x="7587422" y="5216919"/>
            <a:ext cx="728949" cy="670566"/>
          </a:xfrm>
          <a:prstGeom prst="rect">
            <a:avLst/>
          </a:prstGeom>
          <a:noFill/>
          <a:ln>
            <a:noFill/>
          </a:ln>
        </p:spPr>
      </p:pic>
      <p:sp>
        <p:nvSpPr>
          <p:cNvPr id="507" name="Google Shape;507;p21"/>
          <p:cNvSpPr/>
          <p:nvPr/>
        </p:nvSpPr>
        <p:spPr>
          <a:xfrm rot="10800000" flipH="1">
            <a:off x="7839451" y="5233448"/>
            <a:ext cx="68962" cy="68962"/>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508" name="Google Shape;508;p21"/>
          <p:cNvPicPr preferRelativeResize="0"/>
          <p:nvPr/>
        </p:nvPicPr>
        <p:blipFill rotWithShape="1">
          <a:blip r:embed="rId6">
            <a:alphaModFix/>
          </a:blip>
          <a:srcRect l="16567" t="13249" r="15664" b="8008"/>
          <a:stretch/>
        </p:blipFill>
        <p:spPr>
          <a:xfrm>
            <a:off x="3725562" y="1892030"/>
            <a:ext cx="2878600" cy="2878264"/>
          </a:xfrm>
          <a:prstGeom prst="rect">
            <a:avLst/>
          </a:prstGeom>
          <a:noFill/>
          <a:ln>
            <a:noFill/>
          </a:ln>
        </p:spPr>
      </p:pic>
      <p:pic>
        <p:nvPicPr>
          <p:cNvPr id="509" name="Google Shape;509;p21"/>
          <p:cNvPicPr preferRelativeResize="0"/>
          <p:nvPr/>
        </p:nvPicPr>
        <p:blipFill rotWithShape="1">
          <a:blip r:embed="rId7">
            <a:alphaModFix/>
          </a:blip>
          <a:srcRect l="8625" t="27255" r="20244" b="24811"/>
          <a:stretch/>
        </p:blipFill>
        <p:spPr>
          <a:xfrm>
            <a:off x="659027" y="1342310"/>
            <a:ext cx="2113295" cy="2278603"/>
          </a:xfrm>
          <a:prstGeom prst="rect">
            <a:avLst/>
          </a:prstGeom>
          <a:noFill/>
          <a:ln>
            <a:noFill/>
          </a:ln>
        </p:spPr>
      </p:pic>
      <p:sp>
        <p:nvSpPr>
          <p:cNvPr id="510" name="Google Shape;510;p21"/>
          <p:cNvSpPr txBox="1"/>
          <p:nvPr/>
        </p:nvSpPr>
        <p:spPr>
          <a:xfrm>
            <a:off x="659027" y="3664044"/>
            <a:ext cx="21132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Shasta Temperature Control Device (TCD) graphic courtesy of Watercourse Engineering</a:t>
            </a:r>
            <a:endParaRPr/>
          </a:p>
        </p:txBody>
      </p:sp>
      <p:pic>
        <p:nvPicPr>
          <p:cNvPr id="511" name="Google Shape;511;p21"/>
          <p:cNvPicPr preferRelativeResize="0"/>
          <p:nvPr/>
        </p:nvPicPr>
        <p:blipFill rotWithShape="1">
          <a:blip r:embed="rId8">
            <a:alphaModFix/>
          </a:blip>
          <a:srcRect/>
          <a:stretch/>
        </p:blipFill>
        <p:spPr>
          <a:xfrm>
            <a:off x="581927" y="4649318"/>
            <a:ext cx="2438521" cy="1269589"/>
          </a:xfrm>
          <a:prstGeom prst="rect">
            <a:avLst/>
          </a:prstGeom>
          <a:noFill/>
          <a:ln>
            <a:noFill/>
          </a:ln>
        </p:spPr>
      </p:pic>
      <p:pic>
        <p:nvPicPr>
          <p:cNvPr id="512" name="Google Shape;512;p21"/>
          <p:cNvPicPr preferRelativeResize="0"/>
          <p:nvPr/>
        </p:nvPicPr>
        <p:blipFill rotWithShape="1">
          <a:blip r:embed="rId9">
            <a:alphaModFix/>
          </a:blip>
          <a:srcRect/>
          <a:stretch/>
        </p:blipFill>
        <p:spPr>
          <a:xfrm>
            <a:off x="3852464" y="5035907"/>
            <a:ext cx="2624796" cy="908940"/>
          </a:xfrm>
          <a:prstGeom prst="rect">
            <a:avLst/>
          </a:prstGeom>
          <a:noFill/>
          <a:ln>
            <a:noFill/>
          </a:ln>
        </p:spPr>
      </p:pic>
      <p:cxnSp>
        <p:nvCxnSpPr>
          <p:cNvPr id="513" name="Google Shape;513;p21"/>
          <p:cNvCxnSpPr/>
          <p:nvPr/>
        </p:nvCxnSpPr>
        <p:spPr>
          <a:xfrm rot="10800000">
            <a:off x="6604013" y="2641694"/>
            <a:ext cx="2524800" cy="1101000"/>
          </a:xfrm>
          <a:prstGeom prst="bentConnector3">
            <a:avLst>
              <a:gd name="adj1" fmla="val 75447"/>
            </a:avLst>
          </a:prstGeom>
          <a:noFill/>
          <a:ln w="57150" cap="flat" cmpd="sng">
            <a:solidFill>
              <a:srgbClr val="595959"/>
            </a:solidFill>
            <a:prstDash val="solid"/>
            <a:round/>
            <a:headEnd type="none" w="sm" len="sm"/>
            <a:tailEnd type="triangle" w="med" len="med"/>
          </a:ln>
        </p:spPr>
      </p:cxnSp>
      <p:cxnSp>
        <p:nvCxnSpPr>
          <p:cNvPr id="514" name="Google Shape;514;p21"/>
          <p:cNvCxnSpPr/>
          <p:nvPr/>
        </p:nvCxnSpPr>
        <p:spPr>
          <a:xfrm flipH="1">
            <a:off x="6477350" y="3887488"/>
            <a:ext cx="2664600" cy="1663200"/>
          </a:xfrm>
          <a:prstGeom prst="bentConnector3">
            <a:avLst>
              <a:gd name="adj1" fmla="val 71797"/>
            </a:avLst>
          </a:prstGeom>
          <a:noFill/>
          <a:ln w="57150" cap="flat" cmpd="sng">
            <a:solidFill>
              <a:srgbClr val="595959"/>
            </a:solidFill>
            <a:prstDash val="solid"/>
            <a:round/>
            <a:headEnd type="none" w="sm" len="sm"/>
            <a:tailEnd type="triangle" w="med" len="med"/>
          </a:ln>
        </p:spPr>
      </p:cxnSp>
      <p:sp>
        <p:nvSpPr>
          <p:cNvPr id="515" name="Google Shape;515;p21"/>
          <p:cNvSpPr/>
          <p:nvPr/>
        </p:nvSpPr>
        <p:spPr>
          <a:xfrm>
            <a:off x="9537440" y="2039440"/>
            <a:ext cx="745957" cy="397822"/>
          </a:xfrm>
          <a:prstGeom prst="wedgeRectCallout">
            <a:avLst>
              <a:gd name="adj1" fmla="val -48114"/>
              <a:gd name="adj2" fmla="val 137743"/>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Shasta Lake</a:t>
            </a:r>
            <a:endParaRPr/>
          </a:p>
        </p:txBody>
      </p:sp>
      <p:sp>
        <p:nvSpPr>
          <p:cNvPr id="516" name="Google Shape;516;p21"/>
          <p:cNvSpPr/>
          <p:nvPr/>
        </p:nvSpPr>
        <p:spPr>
          <a:xfrm>
            <a:off x="8361142" y="5315276"/>
            <a:ext cx="1068829" cy="470637"/>
          </a:xfrm>
          <a:prstGeom prst="wedgeRectCallout">
            <a:avLst>
              <a:gd name="adj1" fmla="val -13169"/>
              <a:gd name="adj2" fmla="val -246561"/>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Whiskeytown Lake</a:t>
            </a:r>
            <a:endParaRPr/>
          </a:p>
        </p:txBody>
      </p:sp>
      <p:sp>
        <p:nvSpPr>
          <p:cNvPr id="517" name="Google Shape;517;p21"/>
          <p:cNvSpPr/>
          <p:nvPr/>
        </p:nvSpPr>
        <p:spPr>
          <a:xfrm>
            <a:off x="8532344" y="1980359"/>
            <a:ext cx="706457" cy="397822"/>
          </a:xfrm>
          <a:prstGeom prst="wedgeRectCallout">
            <a:avLst>
              <a:gd name="adj1" fmla="val -80012"/>
              <a:gd name="adj2" fmla="val 63807"/>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Trinity Lake</a:t>
            </a:r>
            <a:endParaRPr/>
          </a:p>
        </p:txBody>
      </p:sp>
      <p:sp>
        <p:nvSpPr>
          <p:cNvPr id="518" name="Google Shape;518;p21"/>
          <p:cNvSpPr/>
          <p:nvPr/>
        </p:nvSpPr>
        <p:spPr>
          <a:xfrm>
            <a:off x="9480576" y="3816306"/>
            <a:ext cx="812738" cy="441841"/>
          </a:xfrm>
          <a:prstGeom prst="wedgeRectCallout">
            <a:avLst>
              <a:gd name="adj1" fmla="val -74874"/>
              <a:gd name="adj2" fmla="val 83762"/>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Keswick Dam</a:t>
            </a:r>
            <a:endParaRPr/>
          </a:p>
        </p:txBody>
      </p:sp>
      <p:sp>
        <p:nvSpPr>
          <p:cNvPr id="519" name="Google Shape;519;p21"/>
          <p:cNvSpPr/>
          <p:nvPr/>
        </p:nvSpPr>
        <p:spPr>
          <a:xfrm>
            <a:off x="8196345" y="2903461"/>
            <a:ext cx="825800" cy="397829"/>
          </a:xfrm>
          <a:prstGeom prst="wedgeRectCallout">
            <a:avLst>
              <a:gd name="adj1" fmla="val -90500"/>
              <a:gd name="adj2" fmla="val 162526"/>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Lewiston Dam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2"/>
          <p:cNvSpPr/>
          <p:nvPr/>
        </p:nvSpPr>
        <p:spPr>
          <a:xfrm>
            <a:off x="317155" y="1003062"/>
            <a:ext cx="11566865" cy="4785671"/>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525" name="Google Shape;525;p22" descr="Graphic showing primary processes affecting temperature in a vertically stratified reservoir"/>
          <p:cNvPicPr preferRelativeResize="0"/>
          <p:nvPr/>
        </p:nvPicPr>
        <p:blipFill rotWithShape="1">
          <a:blip r:embed="rId3">
            <a:alphaModFix/>
          </a:blip>
          <a:srcRect/>
          <a:stretch/>
        </p:blipFill>
        <p:spPr>
          <a:xfrm>
            <a:off x="307980" y="1003062"/>
            <a:ext cx="11566865" cy="4785671"/>
          </a:xfrm>
          <a:prstGeom prst="rect">
            <a:avLst/>
          </a:prstGeom>
          <a:noFill/>
          <a:ln>
            <a:noFill/>
          </a:ln>
        </p:spPr>
      </p:pic>
      <p:sp>
        <p:nvSpPr>
          <p:cNvPr id="526" name="Google Shape;526;p22"/>
          <p:cNvSpPr txBox="1">
            <a:spLocks noGrp="1"/>
          </p:cNvSpPr>
          <p:nvPr>
            <p:ph type="title"/>
          </p:nvPr>
        </p:nvSpPr>
        <p:spPr>
          <a:xfrm>
            <a:off x="121722" y="273376"/>
            <a:ext cx="11862460" cy="47477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dirty="0">
                <a:solidFill>
                  <a:schemeClr val="dk1"/>
                </a:solidFill>
                <a:latin typeface="Arial"/>
                <a:ea typeface="Arial"/>
                <a:cs typeface="Arial"/>
                <a:sym typeface="Arial"/>
              </a:rPr>
              <a:t>Primary Processes Affecting Temperature in a Vertically Stratified Reservoir</a:t>
            </a:r>
            <a:endParaRPr dirty="0"/>
          </a:p>
        </p:txBody>
      </p:sp>
      <p:sp>
        <p:nvSpPr>
          <p:cNvPr id="527" name="Google Shape;527;p2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39</a:t>
            </a:fld>
            <a:endParaRPr/>
          </a:p>
        </p:txBody>
      </p:sp>
      <p:sp>
        <p:nvSpPr>
          <p:cNvPr id="528" name="Google Shape;528;p22"/>
          <p:cNvSpPr txBox="1"/>
          <p:nvPr/>
        </p:nvSpPr>
        <p:spPr>
          <a:xfrm>
            <a:off x="2966677" y="5964185"/>
            <a:ext cx="62586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Prepared by RMA for USBR Water Temperature Modeling Platform (WTMP)</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568410" y="968017"/>
            <a:ext cx="4812889" cy="5285637"/>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rgbClr val="3F3F3F"/>
              </a:buClr>
              <a:buSzPts val="1800"/>
              <a:buFont typeface="Arial"/>
              <a:buChar char="•"/>
            </a:pPr>
            <a:r>
              <a:rPr lang="en-US" sz="1600" b="0" dirty="0">
                <a:latin typeface="+mn-lt"/>
              </a:rPr>
              <a:t>There are many land-use types across the basins that USACE and other government agencies manage</a:t>
            </a:r>
          </a:p>
          <a:p>
            <a:pPr marL="285750" lvl="0" indent="-285750" algn="l" rtl="0">
              <a:lnSpc>
                <a:spcPct val="120000"/>
              </a:lnSpc>
              <a:spcBef>
                <a:spcPts val="0"/>
              </a:spcBef>
              <a:spcAft>
                <a:spcPts val="0"/>
              </a:spcAft>
              <a:buClr>
                <a:srgbClr val="3F3F3F"/>
              </a:buClr>
              <a:buSzPts val="1800"/>
              <a:buFont typeface="Arial"/>
              <a:buChar char="•"/>
            </a:pPr>
            <a:r>
              <a:rPr lang="en-US" sz="1600" b="0" dirty="0">
                <a:latin typeface="+mn-lt"/>
              </a:rPr>
              <a:t>Agricultural lands represent the majority of non-government owned land in the U.S.</a:t>
            </a:r>
          </a:p>
          <a:p>
            <a:pPr marL="742950" lvl="1" indent="-285750">
              <a:lnSpc>
                <a:spcPct val="120000"/>
              </a:lnSpc>
              <a:spcBef>
                <a:spcPts val="0"/>
              </a:spcBef>
              <a:buClr>
                <a:srgbClr val="3F3F3F"/>
              </a:buClr>
            </a:pPr>
            <a:r>
              <a:rPr lang="en-US" sz="1600" b="0" dirty="0">
                <a:latin typeface="+mn-lt"/>
              </a:rPr>
              <a:t>These lands are often co-located with water resources infrastructure and are actively managed, often with practices similar to NNBF.</a:t>
            </a:r>
          </a:p>
          <a:p>
            <a:pPr marL="742950" lvl="1" indent="-285750">
              <a:lnSpc>
                <a:spcPct val="120000"/>
              </a:lnSpc>
              <a:spcBef>
                <a:spcPts val="0"/>
              </a:spcBef>
              <a:buClr>
                <a:srgbClr val="3F3F3F"/>
              </a:buClr>
            </a:pPr>
            <a:r>
              <a:rPr lang="en-US" sz="1600" b="0" dirty="0">
                <a:latin typeface="+mn-lt"/>
              </a:rPr>
              <a:t>Coordination and eventual integration of USACE activities (particularly EWN) with upland agricultural management will help reduce system-wide inefficiencies and produce more synergistic outcomes for water quantity and quality.</a:t>
            </a:r>
          </a:p>
        </p:txBody>
      </p:sp>
      <p:sp>
        <p:nvSpPr>
          <p:cNvPr id="7" name="Google Shape;565;p26">
            <a:extLst>
              <a:ext uri="{FF2B5EF4-FFF2-40B4-BE49-F238E27FC236}">
                <a16:creationId xmlns:a16="http://schemas.microsoft.com/office/drawing/2014/main" id="{0D17A666-C70A-53E9-F9D2-0C54D9CAEE91}"/>
              </a:ext>
            </a:extLst>
          </p:cNvPr>
          <p:cNvSpPr txBox="1">
            <a:spLocks/>
          </p:cNvSpPr>
          <p:nvPr/>
        </p:nvSpPr>
        <p:spPr>
          <a:xfrm>
            <a:off x="8349003" y="968018"/>
            <a:ext cx="3274585" cy="49385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285750" indent="-285750">
              <a:lnSpc>
                <a:spcPct val="120000"/>
              </a:lnSpc>
              <a:spcBef>
                <a:spcPts val="0"/>
              </a:spcBef>
              <a:buClr>
                <a:srgbClr val="3F3F3F"/>
              </a:buClr>
              <a:buFont typeface="Arial"/>
              <a:buChar char="•"/>
            </a:pPr>
            <a:r>
              <a:rPr lang="en-US" sz="1600" b="0"/>
              <a:t>Agricultural lands and water resources infrastructure in the Continental U.S.</a:t>
            </a:r>
          </a:p>
          <a:p>
            <a:pPr marL="285750" indent="-285750">
              <a:lnSpc>
                <a:spcPct val="120000"/>
              </a:lnSpc>
              <a:spcBef>
                <a:spcPts val="0"/>
              </a:spcBef>
              <a:buClr>
                <a:srgbClr val="3F3F3F"/>
              </a:buClr>
              <a:buFont typeface="Arial"/>
              <a:buChar char="•"/>
            </a:pPr>
            <a:r>
              <a:rPr lang="en-US" sz="1600" b="0"/>
              <a:t>(a) Agricultural lands from USDA (green = pasture/range, orange = cropland).</a:t>
            </a:r>
          </a:p>
          <a:p>
            <a:pPr marL="285750" indent="-285750">
              <a:lnSpc>
                <a:spcPct val="120000"/>
              </a:lnSpc>
              <a:spcBef>
                <a:spcPts val="0"/>
              </a:spcBef>
              <a:buClr>
                <a:srgbClr val="3F3F3F"/>
              </a:buClr>
              <a:buFont typeface="Arial"/>
              <a:buChar char="•"/>
            </a:pPr>
            <a:r>
              <a:rPr lang="en-US" sz="1600" b="0"/>
              <a:t>(b) Reservoir locations from USACE.</a:t>
            </a:r>
          </a:p>
          <a:p>
            <a:pPr marL="285750" indent="-285750">
              <a:lnSpc>
                <a:spcPct val="120000"/>
              </a:lnSpc>
              <a:spcBef>
                <a:spcPts val="0"/>
              </a:spcBef>
              <a:buClr>
                <a:srgbClr val="3F3F3F"/>
              </a:buClr>
              <a:buFont typeface="Arial"/>
              <a:buChar char="•"/>
            </a:pPr>
            <a:r>
              <a:rPr lang="en-US" sz="1600" b="0"/>
              <a:t>(c) Levee locations from USACE.</a:t>
            </a:r>
            <a:endParaRPr lang="en-US" sz="1600" b="0" dirty="0"/>
          </a:p>
        </p:txBody>
      </p:sp>
      <p:pic>
        <p:nvPicPr>
          <p:cNvPr id="8" name="image24.png">
            <a:extLst>
              <a:ext uri="{FF2B5EF4-FFF2-40B4-BE49-F238E27FC236}">
                <a16:creationId xmlns:a16="http://schemas.microsoft.com/office/drawing/2014/main" id="{86166A24-0ADB-DA9E-416B-B43B2451306F}"/>
              </a:ext>
            </a:extLst>
          </p:cNvPr>
          <p:cNvPicPr/>
          <p:nvPr/>
        </p:nvPicPr>
        <p:blipFill>
          <a:blip r:embed="rId3"/>
          <a:srcRect/>
          <a:stretch>
            <a:fillRect/>
          </a:stretch>
        </p:blipFill>
        <p:spPr>
          <a:xfrm>
            <a:off x="5538954" y="1035550"/>
            <a:ext cx="2618922" cy="1540830"/>
          </a:xfrm>
          <a:prstGeom prst="rect">
            <a:avLst/>
          </a:prstGeom>
          <a:ln/>
        </p:spPr>
      </p:pic>
      <p:pic>
        <p:nvPicPr>
          <p:cNvPr id="9" name="image25.png">
            <a:extLst>
              <a:ext uri="{FF2B5EF4-FFF2-40B4-BE49-F238E27FC236}">
                <a16:creationId xmlns:a16="http://schemas.microsoft.com/office/drawing/2014/main" id="{89939845-49EA-3E96-F9A7-3D8C673F9384}"/>
              </a:ext>
            </a:extLst>
          </p:cNvPr>
          <p:cNvPicPr/>
          <p:nvPr/>
        </p:nvPicPr>
        <p:blipFill>
          <a:blip r:embed="rId4"/>
          <a:srcRect l="69581" t="32509" r="14092" b="34706"/>
          <a:stretch>
            <a:fillRect/>
          </a:stretch>
        </p:blipFill>
        <p:spPr>
          <a:xfrm>
            <a:off x="5539373" y="2694904"/>
            <a:ext cx="2651975" cy="1503446"/>
          </a:xfrm>
          <a:prstGeom prst="rect">
            <a:avLst/>
          </a:prstGeom>
          <a:ln/>
        </p:spPr>
      </p:pic>
      <p:pic>
        <p:nvPicPr>
          <p:cNvPr id="10" name="image14.png">
            <a:extLst>
              <a:ext uri="{FF2B5EF4-FFF2-40B4-BE49-F238E27FC236}">
                <a16:creationId xmlns:a16="http://schemas.microsoft.com/office/drawing/2014/main" id="{36379165-1053-2B92-D624-3673B8A107D8}"/>
              </a:ext>
            </a:extLst>
          </p:cNvPr>
          <p:cNvPicPr/>
          <p:nvPr/>
        </p:nvPicPr>
        <p:blipFill>
          <a:blip r:embed="rId5"/>
          <a:srcRect l="68114" t="38492" r="11967" b="23060"/>
          <a:stretch>
            <a:fillRect/>
          </a:stretch>
        </p:blipFill>
        <p:spPr>
          <a:xfrm>
            <a:off x="5538954" y="4324435"/>
            <a:ext cx="2652395" cy="1438910"/>
          </a:xfrm>
          <a:prstGeom prst="rect">
            <a:avLst/>
          </a:prstGeom>
          <a:ln/>
        </p:spPr>
      </p:pic>
      <p:sp>
        <p:nvSpPr>
          <p:cNvPr id="13" name="Google Shape;564;p26">
            <a:extLst>
              <a:ext uri="{FF2B5EF4-FFF2-40B4-BE49-F238E27FC236}">
                <a16:creationId xmlns:a16="http://schemas.microsoft.com/office/drawing/2014/main" id="{AD6459FE-5448-2AFB-1AD0-8FE94631F315}"/>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t>ASU-ERDC Engineering With Nature (EWN) Collaboration</a:t>
            </a:r>
            <a:endParaRPr sz="2400" dirty="0">
              <a:solidFill>
                <a:srgbClr val="FF0000"/>
              </a:solidFill>
            </a:endParaRPr>
          </a:p>
        </p:txBody>
      </p:sp>
    </p:spTree>
    <p:extLst>
      <p:ext uri="{BB962C8B-B14F-4D97-AF65-F5344CB8AC3E}">
        <p14:creationId xmlns:p14="http://schemas.microsoft.com/office/powerpoint/2010/main" val="846155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3"/>
          <p:cNvSpPr/>
          <p:nvPr/>
        </p:nvSpPr>
        <p:spPr>
          <a:xfrm>
            <a:off x="317155" y="857774"/>
            <a:ext cx="11566865" cy="5074085"/>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534" name="Google Shape;534;p23" descr="Graphic depicting a schematic profile of Lake Shasta, Keswick Reservoir, and the Sacramento River to Red Bluff with primary inflow and monitoring locations."/>
          <p:cNvPicPr preferRelativeResize="0"/>
          <p:nvPr/>
        </p:nvPicPr>
        <p:blipFill rotWithShape="1">
          <a:blip r:embed="rId3">
            <a:alphaModFix/>
          </a:blip>
          <a:srcRect/>
          <a:stretch/>
        </p:blipFill>
        <p:spPr>
          <a:xfrm>
            <a:off x="273815" y="895307"/>
            <a:ext cx="11644369" cy="4974767"/>
          </a:xfrm>
          <a:prstGeom prst="rect">
            <a:avLst/>
          </a:prstGeom>
          <a:noFill/>
          <a:ln>
            <a:noFill/>
          </a:ln>
        </p:spPr>
      </p:pic>
      <p:sp>
        <p:nvSpPr>
          <p:cNvPr id="535" name="Google Shape;535;p23"/>
          <p:cNvSpPr txBox="1">
            <a:spLocks noGrp="1"/>
          </p:cNvSpPr>
          <p:nvPr>
            <p:ph type="title"/>
          </p:nvPr>
        </p:nvSpPr>
        <p:spPr>
          <a:xfrm>
            <a:off x="512587" y="273376"/>
            <a:ext cx="11176000" cy="4105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dirty="0">
                <a:solidFill>
                  <a:schemeClr val="dk1"/>
                </a:solidFill>
                <a:latin typeface="Arial"/>
                <a:ea typeface="Arial"/>
                <a:cs typeface="Arial"/>
                <a:sym typeface="Arial"/>
              </a:rPr>
              <a:t>Longitudinal Profile View of a Reservoir-River System</a:t>
            </a:r>
            <a:endParaRPr dirty="0"/>
          </a:p>
        </p:txBody>
      </p:sp>
      <p:sp>
        <p:nvSpPr>
          <p:cNvPr id="536" name="Google Shape;536;p23"/>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40</a:t>
            </a:fld>
            <a:endParaRPr/>
          </a:p>
        </p:txBody>
      </p:sp>
      <p:sp>
        <p:nvSpPr>
          <p:cNvPr id="537" name="Google Shape;537;p23"/>
          <p:cNvSpPr txBox="1"/>
          <p:nvPr/>
        </p:nvSpPr>
        <p:spPr>
          <a:xfrm>
            <a:off x="2966677" y="5936475"/>
            <a:ext cx="62586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Prepared by RMA for USBR Water Temperature Modeling Platform (WTMP)</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24"/>
          <p:cNvSpPr txBox="1">
            <a:spLocks noGrp="1"/>
          </p:cNvSpPr>
          <p:nvPr>
            <p:ph type="title"/>
          </p:nvPr>
        </p:nvSpPr>
        <p:spPr>
          <a:xfrm>
            <a:off x="185331" y="273375"/>
            <a:ext cx="11821338" cy="80645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dirty="0">
                <a:solidFill>
                  <a:schemeClr val="dk1"/>
                </a:solidFill>
                <a:latin typeface="Arial"/>
                <a:ea typeface="Arial"/>
                <a:cs typeface="Arial"/>
                <a:sym typeface="Arial"/>
              </a:rPr>
              <a:t>Comparison of HEC-ResSim and CE-QUAL-W2 Model Results</a:t>
            </a:r>
            <a:br>
              <a:rPr lang="en-US" sz="2400" dirty="0">
                <a:solidFill>
                  <a:schemeClr val="dk1"/>
                </a:solidFill>
                <a:latin typeface="Arial"/>
                <a:ea typeface="Arial"/>
                <a:cs typeface="Arial"/>
                <a:sym typeface="Arial"/>
              </a:rPr>
            </a:br>
            <a:r>
              <a:rPr lang="en-US" sz="2000" dirty="0">
                <a:solidFill>
                  <a:schemeClr val="dk1"/>
                </a:solidFill>
                <a:latin typeface="Arial"/>
                <a:ea typeface="Arial"/>
                <a:cs typeface="Arial"/>
                <a:sym typeface="Arial"/>
              </a:rPr>
              <a:t>Water Temperature Profiles: Shasta Lake, California</a:t>
            </a:r>
            <a:endParaRPr sz="2400" dirty="0">
              <a:solidFill>
                <a:schemeClr val="dk1"/>
              </a:solidFill>
              <a:latin typeface="Arial"/>
              <a:ea typeface="Arial"/>
              <a:cs typeface="Arial"/>
              <a:sym typeface="Arial"/>
            </a:endParaRPr>
          </a:p>
        </p:txBody>
      </p:sp>
      <p:sp>
        <p:nvSpPr>
          <p:cNvPr id="543" name="Google Shape;543;p24"/>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41</a:t>
            </a:fld>
            <a:endParaRPr/>
          </a:p>
        </p:txBody>
      </p:sp>
      <p:pic>
        <p:nvPicPr>
          <p:cNvPr id="544" name="Google Shape;544;p24"/>
          <p:cNvPicPr preferRelativeResize="0"/>
          <p:nvPr/>
        </p:nvPicPr>
        <p:blipFill rotWithShape="1">
          <a:blip r:embed="rId3">
            <a:alphaModFix/>
          </a:blip>
          <a:srcRect/>
          <a:stretch/>
        </p:blipFill>
        <p:spPr>
          <a:xfrm>
            <a:off x="1377039" y="1122273"/>
            <a:ext cx="4604657" cy="4919505"/>
          </a:xfrm>
          <a:prstGeom prst="rect">
            <a:avLst/>
          </a:prstGeom>
          <a:noFill/>
          <a:ln>
            <a:noFill/>
          </a:ln>
          <a:effectLst>
            <a:outerShdw blurRad="50800" dist="38100" dir="2700000" algn="tl" rotWithShape="0">
              <a:srgbClr val="000000">
                <a:alpha val="40000"/>
              </a:srgbClr>
            </a:outerShdw>
          </a:effectLst>
        </p:spPr>
      </p:pic>
      <p:pic>
        <p:nvPicPr>
          <p:cNvPr id="545" name="Google Shape;545;p24"/>
          <p:cNvPicPr preferRelativeResize="0"/>
          <p:nvPr/>
        </p:nvPicPr>
        <p:blipFill rotWithShape="1">
          <a:blip r:embed="rId4">
            <a:alphaModFix/>
          </a:blip>
          <a:srcRect/>
          <a:stretch/>
        </p:blipFill>
        <p:spPr>
          <a:xfrm>
            <a:off x="6186347" y="1122272"/>
            <a:ext cx="4604657" cy="4919505"/>
          </a:xfrm>
          <a:prstGeom prst="rect">
            <a:avLst/>
          </a:prstGeom>
          <a:noFill/>
          <a:ln>
            <a:noFill/>
          </a:ln>
          <a:effectLst>
            <a:outerShdw blurRad="50800" dist="38100" dir="2700000" algn="tl" rotWithShape="0">
              <a:srgbClr val="000000">
                <a:alpha val="40000"/>
              </a:srgbClr>
            </a:outerShdw>
          </a:effectLst>
        </p:spPr>
      </p:pic>
      <p:pic>
        <p:nvPicPr>
          <p:cNvPr id="546" name="Google Shape;546;p24" descr="Location Map"/>
          <p:cNvPicPr preferRelativeResize="0"/>
          <p:nvPr/>
        </p:nvPicPr>
        <p:blipFill rotWithShape="1">
          <a:blip r:embed="rId5">
            <a:alphaModFix/>
          </a:blip>
          <a:srcRect/>
          <a:stretch/>
        </p:blipFill>
        <p:spPr>
          <a:xfrm>
            <a:off x="10823942" y="251753"/>
            <a:ext cx="1182727" cy="1755800"/>
          </a:xfrm>
          <a:prstGeom prst="rect">
            <a:avLst/>
          </a:prstGeom>
          <a:noFill/>
          <a:ln>
            <a:noFill/>
          </a:ln>
          <a:effectLst>
            <a:outerShdw blurRad="50800" dist="38100" dir="2700000" algn="tl" rotWithShape="0">
              <a:srgbClr val="000000">
                <a:alpha val="40000"/>
              </a:srgbClr>
            </a:outerShdw>
          </a:effectLst>
        </p:spPr>
      </p:pic>
      <p:sp>
        <p:nvSpPr>
          <p:cNvPr id="547" name="Google Shape;547;p24"/>
          <p:cNvSpPr txBox="1"/>
          <p:nvPr/>
        </p:nvSpPr>
        <p:spPr>
          <a:xfrm>
            <a:off x="2966677" y="6019605"/>
            <a:ext cx="62586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Prepared by RMA for USBR Water Temperature Modeling Platform (WTMP)</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25"/>
          <p:cNvSpPr txBox="1">
            <a:spLocks noGrp="1"/>
          </p:cNvSpPr>
          <p:nvPr>
            <p:ph type="title"/>
          </p:nvPr>
        </p:nvSpPr>
        <p:spPr>
          <a:xfrm>
            <a:off x="152399" y="273375"/>
            <a:ext cx="11845635" cy="80645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dirty="0">
                <a:solidFill>
                  <a:schemeClr val="dk1"/>
                </a:solidFill>
                <a:latin typeface="Arial"/>
                <a:ea typeface="Arial"/>
                <a:cs typeface="Arial"/>
                <a:sym typeface="Arial"/>
              </a:rPr>
              <a:t>Comparison of HEC-ResSim and CE-QUAL-W2 Model Results</a:t>
            </a:r>
            <a:br>
              <a:rPr lang="en-US" sz="2400" dirty="0">
                <a:solidFill>
                  <a:schemeClr val="dk1"/>
                </a:solidFill>
                <a:latin typeface="Arial"/>
                <a:ea typeface="Arial"/>
                <a:cs typeface="Arial"/>
                <a:sym typeface="Arial"/>
              </a:rPr>
            </a:br>
            <a:r>
              <a:rPr lang="en-US" sz="2000" dirty="0">
                <a:solidFill>
                  <a:schemeClr val="dk1"/>
                </a:solidFill>
                <a:latin typeface="Arial"/>
                <a:ea typeface="Arial"/>
                <a:cs typeface="Arial"/>
                <a:sym typeface="Arial"/>
              </a:rPr>
              <a:t>Water Temperature Profiles: Shasta Lake, California</a:t>
            </a:r>
            <a:endParaRPr sz="2400" dirty="0">
              <a:solidFill>
                <a:schemeClr val="dk1"/>
              </a:solidFill>
              <a:latin typeface="Arial"/>
              <a:ea typeface="Arial"/>
              <a:cs typeface="Arial"/>
              <a:sym typeface="Arial"/>
            </a:endParaRPr>
          </a:p>
        </p:txBody>
      </p:sp>
      <p:sp>
        <p:nvSpPr>
          <p:cNvPr id="553" name="Google Shape;553;p25"/>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42</a:t>
            </a:fld>
            <a:endParaRPr/>
          </a:p>
        </p:txBody>
      </p:sp>
      <p:pic>
        <p:nvPicPr>
          <p:cNvPr id="554" name="Google Shape;554;p25" descr="Location Map"/>
          <p:cNvPicPr preferRelativeResize="0"/>
          <p:nvPr/>
        </p:nvPicPr>
        <p:blipFill rotWithShape="1">
          <a:blip r:embed="rId3">
            <a:alphaModFix/>
          </a:blip>
          <a:srcRect/>
          <a:stretch/>
        </p:blipFill>
        <p:spPr>
          <a:xfrm>
            <a:off x="10730368" y="310446"/>
            <a:ext cx="1182727" cy="1755800"/>
          </a:xfrm>
          <a:prstGeom prst="rect">
            <a:avLst/>
          </a:prstGeom>
          <a:noFill/>
          <a:ln>
            <a:noFill/>
          </a:ln>
          <a:effectLst>
            <a:outerShdw blurRad="50800" dist="38100" dir="2700000" algn="tl" rotWithShape="0">
              <a:srgbClr val="000000">
                <a:alpha val="40000"/>
              </a:srgbClr>
            </a:outerShdw>
          </a:effectLst>
        </p:spPr>
      </p:pic>
      <p:pic>
        <p:nvPicPr>
          <p:cNvPr id="555" name="Google Shape;555;p25" descr="Water Temperature Time Series Plot - 2014"/>
          <p:cNvPicPr preferRelativeResize="0"/>
          <p:nvPr/>
        </p:nvPicPr>
        <p:blipFill rotWithShape="1">
          <a:blip r:embed="rId4">
            <a:alphaModFix/>
          </a:blip>
          <a:srcRect/>
          <a:stretch/>
        </p:blipFill>
        <p:spPr>
          <a:xfrm>
            <a:off x="3922046" y="2046683"/>
            <a:ext cx="7900432" cy="3950216"/>
          </a:xfrm>
          <a:prstGeom prst="rect">
            <a:avLst/>
          </a:prstGeom>
          <a:noFill/>
          <a:ln>
            <a:noFill/>
          </a:ln>
          <a:effectLst>
            <a:outerShdw blurRad="50800" dist="38100" dir="2700000" algn="tl" rotWithShape="0">
              <a:srgbClr val="000000">
                <a:alpha val="40000"/>
              </a:srgbClr>
            </a:outerShdw>
          </a:effectLst>
        </p:spPr>
      </p:pic>
      <p:graphicFrame>
        <p:nvGraphicFramePr>
          <p:cNvPr id="556" name="Google Shape;556;p25"/>
          <p:cNvGraphicFramePr/>
          <p:nvPr/>
        </p:nvGraphicFramePr>
        <p:xfrm>
          <a:off x="359514" y="2046683"/>
          <a:ext cx="3441825" cy="2082800"/>
        </p:xfrm>
        <a:graphic>
          <a:graphicData uri="http://schemas.openxmlformats.org/drawingml/2006/table">
            <a:tbl>
              <a:tblPr bandRow="1">
                <a:noFill/>
                <a:tableStyleId>{29366910-F82A-4BFF-94B0-1B59C29DB9D1}</a:tableStyleId>
              </a:tblPr>
              <a:tblGrid>
                <a:gridCol w="1608325">
                  <a:extLst>
                    <a:ext uri="{9D8B030D-6E8A-4147-A177-3AD203B41FA5}">
                      <a16:colId xmlns:a16="http://schemas.microsoft.com/office/drawing/2014/main" val="20000"/>
                    </a:ext>
                  </a:extLst>
                </a:gridCol>
                <a:gridCol w="916750">
                  <a:extLst>
                    <a:ext uri="{9D8B030D-6E8A-4147-A177-3AD203B41FA5}">
                      <a16:colId xmlns:a16="http://schemas.microsoft.com/office/drawing/2014/main" val="20001"/>
                    </a:ext>
                  </a:extLst>
                </a:gridCol>
                <a:gridCol w="916750">
                  <a:extLst>
                    <a:ext uri="{9D8B030D-6E8A-4147-A177-3AD203B41FA5}">
                      <a16:colId xmlns:a16="http://schemas.microsoft.com/office/drawing/2014/main" val="20002"/>
                    </a:ext>
                  </a:extLst>
                </a:gridCol>
              </a:tblGrid>
              <a:tr h="254000">
                <a:tc rowSpan="2">
                  <a:txBody>
                    <a:bodyPr/>
                    <a:lstStyle/>
                    <a:p>
                      <a:pPr marL="0" marR="0" lvl="0" indent="0" algn="l" rtl="0">
                        <a:spcBef>
                          <a:spcPts val="0"/>
                        </a:spcBef>
                        <a:spcAft>
                          <a:spcPts val="0"/>
                        </a:spcAft>
                        <a:buNone/>
                      </a:pPr>
                      <a:r>
                        <a:rPr lang="en-US" sz="1400"/>
                        <a:t>Statistics</a:t>
                      </a:r>
                      <a:endParaRPr sz="1400">
                        <a:latin typeface="Times New Roman"/>
                        <a:ea typeface="Times New Roman"/>
                        <a:cs typeface="Times New Roman"/>
                        <a:sym typeface="Times New Roman"/>
                      </a:endParaRPr>
                    </a:p>
                  </a:txBody>
                  <a:tcPr marL="0" marR="0" marT="0" marB="0" anchor="b">
                    <a:solidFill>
                      <a:srgbClr val="BFE471"/>
                    </a:solidFill>
                  </a:tcPr>
                </a:tc>
                <a:tc gridSpan="2">
                  <a:txBody>
                    <a:bodyPr/>
                    <a:lstStyle/>
                    <a:p>
                      <a:pPr marL="0" marR="0" lvl="0" indent="0" algn="l" rtl="0">
                        <a:spcBef>
                          <a:spcPts val="0"/>
                        </a:spcBef>
                        <a:spcAft>
                          <a:spcPts val="0"/>
                        </a:spcAft>
                        <a:buNone/>
                      </a:pPr>
                      <a:r>
                        <a:rPr lang="en-US" sz="1400"/>
                        <a:t>2014</a:t>
                      </a:r>
                      <a:endParaRPr sz="1400">
                        <a:latin typeface="Times New Roman"/>
                        <a:ea typeface="Times New Roman"/>
                        <a:cs typeface="Times New Roman"/>
                        <a:sym typeface="Times New Roman"/>
                      </a:endParaRPr>
                    </a:p>
                  </a:txBody>
                  <a:tcPr marL="0" marR="0" marT="0" marB="0" anchor="b">
                    <a:solidFill>
                      <a:srgbClr val="BFE471"/>
                    </a:solidFill>
                  </a:tcPr>
                </a:tc>
                <a:tc hMerge="1">
                  <a:txBody>
                    <a:bodyPr/>
                    <a:lstStyle/>
                    <a:p>
                      <a:endParaRPr lang="en-US"/>
                    </a:p>
                  </a:txBody>
                  <a:tcPr/>
                </a:tc>
                <a:extLst>
                  <a:ext uri="{0D108BD9-81ED-4DB2-BD59-A6C34878D82A}">
                    <a16:rowId xmlns:a16="http://schemas.microsoft.com/office/drawing/2014/main" val="10000"/>
                  </a:ext>
                </a:extLst>
              </a:tr>
              <a:tr h="546100">
                <a:tc vMerge="1">
                  <a:txBody>
                    <a:bodyPr/>
                    <a:lstStyle/>
                    <a:p>
                      <a:endParaRPr lang="en-US"/>
                    </a:p>
                  </a:txBody>
                  <a:tcPr/>
                </a:tc>
                <a:tc>
                  <a:txBody>
                    <a:bodyPr/>
                    <a:lstStyle/>
                    <a:p>
                      <a:pPr marL="0" marR="0" lvl="0" indent="0" algn="l" rtl="0">
                        <a:spcBef>
                          <a:spcPts val="0"/>
                        </a:spcBef>
                        <a:spcAft>
                          <a:spcPts val="0"/>
                        </a:spcAft>
                        <a:buNone/>
                      </a:pPr>
                      <a:r>
                        <a:rPr lang="en-US" sz="1400"/>
                        <a:t>ResSim_T_Mix-2014</a:t>
                      </a:r>
                      <a:endParaRPr sz="1400">
                        <a:latin typeface="Times New Roman"/>
                        <a:ea typeface="Times New Roman"/>
                        <a:cs typeface="Times New Roman"/>
                        <a:sym typeface="Times New Roman"/>
                      </a:endParaRPr>
                    </a:p>
                  </a:txBody>
                  <a:tcPr marL="0" marR="0" marT="0" marB="0" anchor="b">
                    <a:solidFill>
                      <a:srgbClr val="BFE471"/>
                    </a:solidFill>
                  </a:tcPr>
                </a:tc>
                <a:tc>
                  <a:txBody>
                    <a:bodyPr/>
                    <a:lstStyle/>
                    <a:p>
                      <a:pPr marL="0" marR="0" lvl="0" indent="0" algn="l" rtl="0">
                        <a:spcBef>
                          <a:spcPts val="0"/>
                        </a:spcBef>
                        <a:spcAft>
                          <a:spcPts val="0"/>
                        </a:spcAft>
                        <a:buNone/>
                      </a:pPr>
                      <a:r>
                        <a:rPr lang="en-US" sz="1400"/>
                        <a:t>S14-KesW2-River-2014</a:t>
                      </a:r>
                      <a:endParaRPr sz="1400">
                        <a:latin typeface="Times New Roman"/>
                        <a:ea typeface="Times New Roman"/>
                        <a:cs typeface="Times New Roman"/>
                        <a:sym typeface="Times New Roman"/>
                      </a:endParaRPr>
                    </a:p>
                  </a:txBody>
                  <a:tcPr marL="0" marR="0" marT="0" marB="0" anchor="b">
                    <a:solidFill>
                      <a:srgbClr val="BFE471"/>
                    </a:solidFill>
                  </a:tcPr>
                </a:tc>
                <a:extLst>
                  <a:ext uri="{0D108BD9-81ED-4DB2-BD59-A6C34878D82A}">
                    <a16:rowId xmlns:a16="http://schemas.microsoft.com/office/drawing/2014/main" val="10001"/>
                  </a:ext>
                </a:extLst>
              </a:tr>
              <a:tr h="254000">
                <a:tc>
                  <a:txBody>
                    <a:bodyPr/>
                    <a:lstStyle/>
                    <a:p>
                      <a:pPr marL="0" marR="0" lvl="0" indent="0" algn="l" rtl="0">
                        <a:spcBef>
                          <a:spcPts val="0"/>
                        </a:spcBef>
                        <a:spcAft>
                          <a:spcPts val="0"/>
                        </a:spcAft>
                        <a:buNone/>
                      </a:pPr>
                      <a:r>
                        <a:rPr lang="en-US" sz="1400"/>
                        <a:t>Mean Bias (°C)</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0.25</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0.29</a:t>
                      </a:r>
                      <a:endParaRPr sz="1400">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val="10002"/>
                  </a:ext>
                </a:extLst>
              </a:tr>
              <a:tr h="254000">
                <a:tc>
                  <a:txBody>
                    <a:bodyPr/>
                    <a:lstStyle/>
                    <a:p>
                      <a:pPr marL="0" marR="0" lvl="0" indent="0" algn="l" rtl="0">
                        <a:spcBef>
                          <a:spcPts val="0"/>
                        </a:spcBef>
                        <a:spcAft>
                          <a:spcPts val="0"/>
                        </a:spcAft>
                        <a:buNone/>
                      </a:pPr>
                      <a:r>
                        <a:rPr lang="en-US" sz="1400"/>
                        <a:t>MAE (°C)</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0.36</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0.40</a:t>
                      </a:r>
                      <a:endParaRPr sz="1400">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val="10003"/>
                  </a:ext>
                </a:extLst>
              </a:tr>
              <a:tr h="254000">
                <a:tc>
                  <a:txBody>
                    <a:bodyPr/>
                    <a:lstStyle/>
                    <a:p>
                      <a:pPr marL="0" marR="0" lvl="0" indent="0" algn="l" rtl="0">
                        <a:spcBef>
                          <a:spcPts val="0"/>
                        </a:spcBef>
                        <a:spcAft>
                          <a:spcPts val="0"/>
                        </a:spcAft>
                        <a:buNone/>
                      </a:pPr>
                      <a:r>
                        <a:rPr lang="en-US" sz="1400"/>
                        <a:t>RMSE (°C)</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0.49</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0.49</a:t>
                      </a:r>
                      <a:endParaRPr sz="1400">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val="10004"/>
                  </a:ext>
                </a:extLst>
              </a:tr>
              <a:tr h="254000">
                <a:tc>
                  <a:txBody>
                    <a:bodyPr/>
                    <a:lstStyle/>
                    <a:p>
                      <a:pPr marL="0" marR="0" lvl="0" indent="0" algn="l" rtl="0">
                        <a:spcBef>
                          <a:spcPts val="0"/>
                        </a:spcBef>
                        <a:spcAft>
                          <a:spcPts val="0"/>
                        </a:spcAft>
                        <a:buNone/>
                      </a:pPr>
                      <a:r>
                        <a:rPr lang="en-US" sz="1400"/>
                        <a:t>Nash-Sutcliffe (NSE)</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0.95</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t>0.95</a:t>
                      </a:r>
                      <a:endParaRPr sz="1400">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val="10005"/>
                  </a:ext>
                </a:extLst>
              </a:tr>
            </a:tbl>
          </a:graphicData>
        </a:graphic>
      </p:graphicFrame>
      <p:sp>
        <p:nvSpPr>
          <p:cNvPr id="557" name="Google Shape;557;p25"/>
          <p:cNvSpPr txBox="1"/>
          <p:nvPr/>
        </p:nvSpPr>
        <p:spPr>
          <a:xfrm>
            <a:off x="359514" y="4571634"/>
            <a:ext cx="360612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tx1"/>
                </a:solidFill>
                <a:latin typeface="Arial"/>
                <a:ea typeface="Arial"/>
                <a:cs typeface="Arial"/>
                <a:sym typeface="Arial"/>
              </a:rPr>
              <a:t>Error Statistics based on comparison with Observed Daily Flow-Weighted Average </a:t>
            </a:r>
            <a:r>
              <a:rPr lang="en-US" sz="1800" dirty="0" err="1">
                <a:solidFill>
                  <a:schemeClr val="tx1"/>
                </a:solidFill>
                <a:latin typeface="Arial"/>
                <a:ea typeface="Arial"/>
                <a:cs typeface="Arial"/>
                <a:sym typeface="Arial"/>
              </a:rPr>
              <a:t>Tailbay</a:t>
            </a:r>
            <a:r>
              <a:rPr lang="en-US" sz="1800" dirty="0">
                <a:solidFill>
                  <a:schemeClr val="tx1"/>
                </a:solidFill>
                <a:latin typeface="Arial"/>
                <a:ea typeface="Arial"/>
                <a:cs typeface="Arial"/>
                <a:sym typeface="Arial"/>
              </a:rPr>
              <a:t> Temperature</a:t>
            </a:r>
            <a:endParaRPr dirty="0">
              <a:solidFill>
                <a:schemeClr val="tx1"/>
              </a:solidFill>
            </a:endParaRPr>
          </a:p>
        </p:txBody>
      </p:sp>
      <p:sp>
        <p:nvSpPr>
          <p:cNvPr id="558" name="Google Shape;558;p25"/>
          <p:cNvSpPr txBox="1"/>
          <p:nvPr/>
        </p:nvSpPr>
        <p:spPr>
          <a:xfrm>
            <a:off x="2966677" y="6019605"/>
            <a:ext cx="62586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Prepared by RMA for USBR Water Temperature Modeling Platform (WTMP)</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6"/>
          <p:cNvSpPr txBox="1">
            <a:spLocks noGrp="1"/>
          </p:cNvSpPr>
          <p:nvPr>
            <p:ph type="title"/>
          </p:nvPr>
        </p:nvSpPr>
        <p:spPr>
          <a:xfrm>
            <a:off x="0" y="193587"/>
            <a:ext cx="12192000" cy="70845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dirty="0"/>
              <a:t>HEC-ResSim Water Quality Benefits</a:t>
            </a:r>
            <a:endParaRPr sz="1400" dirty="0">
              <a:solidFill>
                <a:srgbClr val="FF0000"/>
              </a:solidFill>
            </a:endParaRPr>
          </a:p>
        </p:txBody>
      </p:sp>
      <p:sp>
        <p:nvSpPr>
          <p:cNvPr id="565" name="Google Shape;565;p26"/>
          <p:cNvSpPr txBox="1">
            <a:spLocks noGrp="1"/>
          </p:cNvSpPr>
          <p:nvPr>
            <p:ph type="body" idx="1"/>
          </p:nvPr>
        </p:nvSpPr>
        <p:spPr>
          <a:xfrm>
            <a:off x="568411" y="968018"/>
            <a:ext cx="7462406" cy="4938512"/>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Clr>
                <a:srgbClr val="3F3F3F"/>
              </a:buClr>
              <a:buSzPts val="1800"/>
              <a:buFont typeface="Arial"/>
              <a:buChar char="•"/>
            </a:pPr>
            <a:r>
              <a:rPr lang="en-US" b="0" dirty="0"/>
              <a:t>HEC-ResSim water quality capabilities support the need for a standardized general-purpose modeling tool to improve environmental assessment, restoration, and management. </a:t>
            </a:r>
            <a:endParaRPr dirty="0"/>
          </a:p>
          <a:p>
            <a:pPr marL="285750" lvl="0" indent="-285750" algn="l" rtl="0">
              <a:lnSpc>
                <a:spcPct val="120000"/>
              </a:lnSpc>
              <a:spcBef>
                <a:spcPts val="0"/>
              </a:spcBef>
              <a:spcAft>
                <a:spcPts val="0"/>
              </a:spcAft>
              <a:buClr>
                <a:srgbClr val="3F3F3F"/>
              </a:buClr>
              <a:buSzPts val="1800"/>
              <a:buFont typeface="Arial"/>
              <a:buChar char="•"/>
            </a:pPr>
            <a:r>
              <a:rPr lang="en-US" b="0" dirty="0"/>
              <a:t>Incorporation of water quality (water temperature and constituent concentrations) in HEC-ResSim enables incorporation of water quality and other environmental objectives (such as environmental flows) in the reservoir decision-making process. This allows HEC-ResSim to inform reservoir release decisions, improving model accuracy and delivering high quality multi-objective decision-making to achieve ecosystem benefits.</a:t>
            </a:r>
            <a:endParaRPr dirty="0"/>
          </a:p>
          <a:p>
            <a:pPr marL="571500" lvl="1" indent="-100012" algn="l" rtl="0">
              <a:lnSpc>
                <a:spcPct val="120000"/>
              </a:lnSpc>
              <a:spcBef>
                <a:spcPts val="0"/>
              </a:spcBef>
              <a:spcAft>
                <a:spcPts val="0"/>
              </a:spcAft>
              <a:buClr>
                <a:srgbClr val="3F3F3F"/>
              </a:buClr>
              <a:buSzPts val="1800"/>
              <a:buNone/>
            </a:pPr>
            <a:endParaRPr b="0" dirty="0"/>
          </a:p>
        </p:txBody>
      </p:sp>
      <p:pic>
        <p:nvPicPr>
          <p:cNvPr id="566" name="Google Shape;566;p26" descr="A high angle view of a canyon&#10;&#10;Description automatically generated with medium confidence"/>
          <p:cNvPicPr preferRelativeResize="0"/>
          <p:nvPr/>
        </p:nvPicPr>
        <p:blipFill rotWithShape="1">
          <a:blip r:embed="rId3">
            <a:alphaModFix/>
          </a:blip>
          <a:srcRect/>
          <a:stretch/>
        </p:blipFill>
        <p:spPr>
          <a:xfrm>
            <a:off x="8207969" y="968018"/>
            <a:ext cx="3443858" cy="51657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7"/>
          <p:cNvSpPr txBox="1">
            <a:spLocks noGrp="1"/>
          </p:cNvSpPr>
          <p:nvPr>
            <p:ph type="title"/>
          </p:nvPr>
        </p:nvSpPr>
        <p:spPr>
          <a:xfrm>
            <a:off x="0" y="193587"/>
            <a:ext cx="12192000" cy="70845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dirty="0"/>
              <a:t>HEC-ResSim Water Quality Benefits</a:t>
            </a:r>
            <a:endParaRPr sz="1400" dirty="0">
              <a:solidFill>
                <a:srgbClr val="FF0000"/>
              </a:solidFill>
            </a:endParaRPr>
          </a:p>
        </p:txBody>
      </p:sp>
      <p:sp>
        <p:nvSpPr>
          <p:cNvPr id="573" name="Google Shape;573;p27"/>
          <p:cNvSpPr txBox="1">
            <a:spLocks noGrp="1"/>
          </p:cNvSpPr>
          <p:nvPr>
            <p:ph type="body" idx="1"/>
          </p:nvPr>
        </p:nvSpPr>
        <p:spPr>
          <a:xfrm>
            <a:off x="568411" y="1047530"/>
            <a:ext cx="7949424" cy="4938512"/>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Clr>
                <a:srgbClr val="3F3F3F"/>
              </a:buClr>
              <a:buSzPts val="1800"/>
              <a:buFont typeface="Arial"/>
              <a:buChar char="•"/>
            </a:pPr>
            <a:r>
              <a:rPr lang="en-US" b="0"/>
              <a:t>Critical downstream habitat will be better managed for water quantity (volume, velocity, depths, etc.) in addition to water quality (water temperature, dissolved oxygen, total dissolved gas, etc.)</a:t>
            </a:r>
            <a:endParaRPr/>
          </a:p>
          <a:p>
            <a:pPr marL="285750" lvl="0" indent="-285750" algn="l" rtl="0">
              <a:lnSpc>
                <a:spcPct val="120000"/>
              </a:lnSpc>
              <a:spcBef>
                <a:spcPts val="0"/>
              </a:spcBef>
              <a:spcAft>
                <a:spcPts val="0"/>
              </a:spcAft>
              <a:buClr>
                <a:srgbClr val="3F3F3F"/>
              </a:buClr>
              <a:buSzPts val="1800"/>
              <a:buFont typeface="Arial"/>
              <a:buChar char="•"/>
            </a:pPr>
            <a:r>
              <a:rPr lang="en-US" b="0"/>
              <a:t>Linkage of water quality with multi-objective decision analysis increases project benefits while decreasing modeling and project costs.</a:t>
            </a:r>
            <a:endParaRPr/>
          </a:p>
          <a:p>
            <a:pPr marL="285750" lvl="0" indent="-285750" algn="l" rtl="0">
              <a:lnSpc>
                <a:spcPct val="120000"/>
              </a:lnSpc>
              <a:spcBef>
                <a:spcPts val="0"/>
              </a:spcBef>
              <a:spcAft>
                <a:spcPts val="0"/>
              </a:spcAft>
              <a:buClr>
                <a:srgbClr val="3F3F3F"/>
              </a:buClr>
              <a:buSzPts val="1800"/>
              <a:buFont typeface="Arial"/>
              <a:buChar char="•"/>
            </a:pPr>
            <a:r>
              <a:rPr lang="en-US" b="0"/>
              <a:t>HEC-ResSim is often used in real-time decision-making, linked with other models via the Corps Water Management System (CWMS). HEC-ResSim enables water quality objectives to be included in the real-time decision-making process.</a:t>
            </a:r>
            <a:endParaRPr/>
          </a:p>
          <a:p>
            <a:pPr marL="285750" lvl="0" indent="-171450" algn="l" rtl="0">
              <a:lnSpc>
                <a:spcPct val="120000"/>
              </a:lnSpc>
              <a:spcBef>
                <a:spcPts val="0"/>
              </a:spcBef>
              <a:spcAft>
                <a:spcPts val="0"/>
              </a:spcAft>
              <a:buClr>
                <a:srgbClr val="3F3F3F"/>
              </a:buClr>
              <a:buSzPts val="1800"/>
              <a:buFont typeface="Arial"/>
              <a:buNone/>
            </a:pPr>
            <a:endParaRPr b="0"/>
          </a:p>
          <a:p>
            <a:pPr marL="571500" lvl="1" indent="-100012" algn="l" rtl="0">
              <a:lnSpc>
                <a:spcPct val="120000"/>
              </a:lnSpc>
              <a:spcBef>
                <a:spcPts val="0"/>
              </a:spcBef>
              <a:spcAft>
                <a:spcPts val="0"/>
              </a:spcAft>
              <a:buClr>
                <a:srgbClr val="3F3F3F"/>
              </a:buClr>
              <a:buSzPts val="1800"/>
              <a:buNone/>
            </a:pPr>
            <a:endParaRPr b="0"/>
          </a:p>
        </p:txBody>
      </p:sp>
      <p:pic>
        <p:nvPicPr>
          <p:cNvPr id="574" name="Google Shape;574;p27" descr="A picture containing outdoor, mountain, rock, nature&#10;&#10;Description automatically generated"/>
          <p:cNvPicPr preferRelativeResize="0"/>
          <p:nvPr/>
        </p:nvPicPr>
        <p:blipFill rotWithShape="1">
          <a:blip r:embed="rId3">
            <a:alphaModFix/>
          </a:blip>
          <a:srcRect/>
          <a:stretch/>
        </p:blipFill>
        <p:spPr>
          <a:xfrm>
            <a:off x="8668041" y="954158"/>
            <a:ext cx="2905306" cy="52180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54655"/>
            <a:ext cx="11775064" cy="576620"/>
          </a:xfrm>
        </p:spPr>
        <p:txBody>
          <a:bodyPr>
            <a:normAutofit/>
          </a:bodyPr>
          <a:lstStyle/>
          <a:p>
            <a:pPr algn="ctr"/>
            <a:r>
              <a:rPr lang="en-US" sz="2800" dirty="0">
                <a:solidFill>
                  <a:schemeClr val="tx1"/>
                </a:solidFill>
                <a:latin typeface="+mj-lt"/>
                <a:cs typeface="Times New Roman" panose="02020603050405020304" pitchFamily="18" charset="0"/>
              </a:rPr>
              <a:t>Introduction to CE-QUAL-W2</a:t>
            </a:r>
          </a:p>
        </p:txBody>
      </p:sp>
      <p:sp>
        <p:nvSpPr>
          <p:cNvPr id="3" name="Content Placeholder 2"/>
          <p:cNvSpPr>
            <a:spLocks noGrp="1"/>
          </p:cNvSpPr>
          <p:nvPr>
            <p:ph idx="1"/>
          </p:nvPr>
        </p:nvSpPr>
        <p:spPr>
          <a:xfrm>
            <a:off x="406400" y="1032424"/>
            <a:ext cx="6433615" cy="5220664"/>
          </a:xfrm>
        </p:spPr>
        <p:txBody>
          <a:bodyPr/>
          <a:lstStyle/>
          <a:p>
            <a:pPr marL="228600" indent="-228600">
              <a:buClr>
                <a:schemeClr val="tx1"/>
              </a:buClr>
              <a:buFont typeface="Arial" panose="020B0604020202020204" pitchFamily="34" charset="0"/>
              <a:buChar char="•"/>
            </a:pPr>
            <a:r>
              <a:rPr lang="en-US" b="0" dirty="0"/>
              <a:t>CE‐QUAL‐W2 is a two‐dimensional (2D), longitudinal/vertical, hydrodynamics and water quality model.</a:t>
            </a:r>
          </a:p>
          <a:p>
            <a:pPr marL="228600" indent="-228600">
              <a:buClr>
                <a:schemeClr val="tx1"/>
              </a:buClr>
              <a:buFont typeface="Arial" panose="020B0604020202020204" pitchFamily="34" charset="0"/>
              <a:buChar char="•"/>
            </a:pPr>
            <a:r>
              <a:rPr lang="en-US" b="0" dirty="0"/>
              <a:t>It enables characterization of the vertical and longitudinal changes in a reservoir.</a:t>
            </a:r>
          </a:p>
          <a:p>
            <a:pPr marL="228600" indent="-228600">
              <a:buClr>
                <a:schemeClr val="tx1"/>
              </a:buClr>
              <a:buFont typeface="Arial" panose="020B0604020202020204" pitchFamily="34" charset="0"/>
              <a:buChar char="•"/>
            </a:pPr>
            <a:r>
              <a:rPr lang="en-US" b="0" dirty="0"/>
              <a:t>The model assumes the reservoir is ”well mixed” laterally, with no variation from one side of the channel to the other in a given layer (vertical) and segment (longitudinal).</a:t>
            </a:r>
          </a:p>
          <a:p>
            <a:pPr marL="228600" indent="-228600">
              <a:buClr>
                <a:schemeClr val="tx1"/>
              </a:buClr>
              <a:buFont typeface="Arial" panose="020B0604020202020204" pitchFamily="34" charset="0"/>
              <a:buChar char="•"/>
            </a:pPr>
            <a:r>
              <a:rPr lang="en-US" b="0" dirty="0"/>
              <a:t>Since CE-QUAL-W2 assumes lateral homogeneity, it is especially suited for relatively long and narrow waterbodies that exhibit longitudinal and vertical water quality gradients.</a:t>
            </a:r>
          </a:p>
          <a:p>
            <a:pPr marL="228600" indent="-228600">
              <a:buClr>
                <a:schemeClr val="tx1"/>
              </a:buClr>
              <a:buFont typeface="Arial" panose="020B0604020202020204" pitchFamily="34" charset="0"/>
              <a:buChar char="•"/>
            </a:pPr>
            <a:r>
              <a:rPr lang="en-US" b="0" dirty="0"/>
              <a:t>CE-QUAL-W2 has been applied to rivers, lakes, reservoirs, estuaries, and combinations thereof.</a:t>
            </a:r>
            <a:endParaRPr lang="en-US" sz="1800" b="0" dirty="0">
              <a:solidFill>
                <a:schemeClr val="tx1"/>
              </a:solidFill>
              <a:latin typeface="+mn-lt"/>
            </a:endParaRP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45</a:t>
            </a:fld>
            <a:endParaRPr lang="en-US"/>
          </a:p>
        </p:txBody>
      </p:sp>
      <p:pic>
        <p:nvPicPr>
          <p:cNvPr id="3074" name="Picture 2" descr="CE-QUAL-W2 Model Schematic">
            <a:extLst>
              <a:ext uri="{FF2B5EF4-FFF2-40B4-BE49-F238E27FC236}">
                <a16:creationId xmlns:a16="http://schemas.microsoft.com/office/drawing/2014/main" id="{8E54D97A-E4A4-FB32-6371-AFB86B63F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102" y="905021"/>
            <a:ext cx="4503633" cy="43418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graphicFrame>
        <p:nvGraphicFramePr>
          <p:cNvPr id="11" name="Table 10">
            <a:extLst>
              <a:ext uri="{FF2B5EF4-FFF2-40B4-BE49-F238E27FC236}">
                <a16:creationId xmlns:a16="http://schemas.microsoft.com/office/drawing/2014/main" id="{C0E73D29-3DD7-F539-DD8A-89FED9D53104}"/>
              </a:ext>
            </a:extLst>
          </p:cNvPr>
          <p:cNvGraphicFramePr>
            <a:graphicFrameLocks noGrp="1"/>
          </p:cNvGraphicFramePr>
          <p:nvPr/>
        </p:nvGraphicFramePr>
        <p:xfrm>
          <a:off x="7086600" y="5182292"/>
          <a:ext cx="4500135" cy="1036333"/>
        </p:xfrm>
        <a:graphic>
          <a:graphicData uri="http://schemas.openxmlformats.org/drawingml/2006/table">
            <a:tbl>
              <a:tblPr/>
              <a:tblGrid>
                <a:gridCol w="4500135">
                  <a:extLst>
                    <a:ext uri="{9D8B030D-6E8A-4147-A177-3AD203B41FA5}">
                      <a16:colId xmlns:a16="http://schemas.microsoft.com/office/drawing/2014/main" val="1485503891"/>
                    </a:ext>
                  </a:extLst>
                </a:gridCol>
              </a:tblGrid>
              <a:tr h="1036333">
                <a:tc>
                  <a:txBody>
                    <a:bodyPr/>
                    <a:lstStyle/>
                    <a:p>
                      <a:r>
                        <a:rPr lang="en-US" sz="1600" dirty="0">
                          <a:effectLst/>
                        </a:rPr>
                        <a:t>Longitudinal view of temperature output for a riverine section, reservoir, and estuary, from a CE‐QUAL‐W2 model application.</a:t>
                      </a:r>
                    </a:p>
                  </a:txBody>
                  <a:tcPr marL="123825" marR="123825" marT="57150" marB="57150" anchor="ctr">
                    <a:lnL>
                      <a:noFill/>
                    </a:lnL>
                    <a:lnR>
                      <a:noFill/>
                    </a:lnR>
                    <a:lnT>
                      <a:noFill/>
                    </a:lnT>
                    <a:lnB>
                      <a:noFill/>
                    </a:lnB>
                  </a:tcPr>
                </a:tc>
                <a:extLst>
                  <a:ext uri="{0D108BD9-81ED-4DB2-BD59-A6C34878D82A}">
                    <a16:rowId xmlns:a16="http://schemas.microsoft.com/office/drawing/2014/main" val="2847476195"/>
                  </a:ext>
                </a:extLst>
              </a:tr>
            </a:tbl>
          </a:graphicData>
        </a:graphic>
      </p:graphicFrame>
    </p:spTree>
    <p:extLst>
      <p:ext uri="{BB962C8B-B14F-4D97-AF65-F5344CB8AC3E}">
        <p14:creationId xmlns:p14="http://schemas.microsoft.com/office/powerpoint/2010/main" val="408336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54655"/>
            <a:ext cx="11775064" cy="548910"/>
          </a:xfrm>
        </p:spPr>
        <p:txBody>
          <a:bodyPr>
            <a:normAutofit/>
          </a:bodyPr>
          <a:lstStyle/>
          <a:p>
            <a:pPr algn="ctr"/>
            <a:r>
              <a:rPr lang="en-US" sz="2800" dirty="0">
                <a:solidFill>
                  <a:schemeClr val="tx1"/>
                </a:solidFill>
                <a:latin typeface="+mj-lt"/>
                <a:cs typeface="Times New Roman" panose="02020603050405020304" pitchFamily="18" charset="0"/>
              </a:rPr>
              <a:t>CE-QUAL-W2 Applications</a:t>
            </a:r>
          </a:p>
        </p:txBody>
      </p:sp>
      <p:sp>
        <p:nvSpPr>
          <p:cNvPr id="3" name="Content Placeholder 2"/>
          <p:cNvSpPr>
            <a:spLocks noGrp="1"/>
          </p:cNvSpPr>
          <p:nvPr>
            <p:ph idx="1"/>
          </p:nvPr>
        </p:nvSpPr>
        <p:spPr>
          <a:xfrm>
            <a:off x="406399" y="1021666"/>
            <a:ext cx="6680201" cy="5338999"/>
          </a:xfrm>
        </p:spPr>
        <p:txBody>
          <a:bodyPr/>
          <a:lstStyle/>
          <a:p>
            <a:pPr marL="228600" indent="-228600">
              <a:spcBef>
                <a:spcPts val="0"/>
              </a:spcBef>
              <a:buClr>
                <a:schemeClr val="tx1"/>
              </a:buClr>
              <a:buFont typeface="Arial" panose="020B0604020202020204" pitchFamily="34" charset="0"/>
              <a:buChar char="•"/>
            </a:pPr>
            <a:r>
              <a:rPr lang="en-US" b="0" dirty="0">
                <a:solidFill>
                  <a:schemeClr val="tx1"/>
                </a:solidFill>
                <a:latin typeface="+mn-lt"/>
              </a:rPr>
              <a:t>CE-QUAL-W2 is the reservoir water quality (WQ) model of choice throughout the U.S. and many other countries</a:t>
            </a:r>
          </a:p>
          <a:p>
            <a:pPr marL="228600" indent="-228600">
              <a:spcBef>
                <a:spcPts val="0"/>
              </a:spcBef>
              <a:buClr>
                <a:schemeClr val="tx1"/>
              </a:buClr>
              <a:buFont typeface="Arial" panose="020B0604020202020204" pitchFamily="34" charset="0"/>
              <a:buChar char="•"/>
            </a:pPr>
            <a:r>
              <a:rPr lang="en-US" b="0" dirty="0">
                <a:solidFill>
                  <a:schemeClr val="tx1"/>
                </a:solidFill>
              </a:rPr>
              <a:t>CE-QUAL-W2 is the</a:t>
            </a:r>
            <a:r>
              <a:rPr lang="en-US" b="0" dirty="0">
                <a:solidFill>
                  <a:schemeClr val="tx1"/>
                </a:solidFill>
                <a:latin typeface="+mn-lt"/>
              </a:rPr>
              <a:t> two-dimensional (2D), longitudinal/vertical hydrodynamic and water quality model of choice for the following agencies:</a:t>
            </a:r>
          </a:p>
          <a:p>
            <a:pPr marL="685800" lvl="1" indent="-228600">
              <a:spcBef>
                <a:spcPts val="0"/>
              </a:spcBef>
              <a:buClr>
                <a:schemeClr val="tx1"/>
              </a:buClr>
            </a:pPr>
            <a:r>
              <a:rPr lang="en-US" b="0" dirty="0">
                <a:solidFill>
                  <a:schemeClr val="tx1"/>
                </a:solidFill>
                <a:latin typeface="+mn-lt"/>
              </a:rPr>
              <a:t>U.S. Army Corps of Engineers (USACE)</a:t>
            </a:r>
          </a:p>
          <a:p>
            <a:pPr marL="685800" lvl="1" indent="-228600">
              <a:spcBef>
                <a:spcPts val="0"/>
              </a:spcBef>
              <a:buClr>
                <a:schemeClr val="tx1"/>
              </a:buClr>
            </a:pPr>
            <a:r>
              <a:rPr lang="en-US" b="0" dirty="0">
                <a:solidFill>
                  <a:schemeClr val="tx1"/>
                </a:solidFill>
                <a:latin typeface="+mn-lt"/>
              </a:rPr>
              <a:t>U.S. Geological Survey (USGS)</a:t>
            </a:r>
          </a:p>
          <a:p>
            <a:pPr marL="685800" lvl="1" indent="-228600">
              <a:spcBef>
                <a:spcPts val="0"/>
              </a:spcBef>
              <a:buClr>
                <a:schemeClr val="tx1"/>
              </a:buClr>
            </a:pPr>
            <a:r>
              <a:rPr lang="en-US" b="0" dirty="0">
                <a:solidFill>
                  <a:schemeClr val="tx1"/>
                </a:solidFill>
                <a:latin typeface="+mn-lt"/>
              </a:rPr>
              <a:t>U.S. Bureau of Reclamation (USBR)</a:t>
            </a:r>
          </a:p>
          <a:p>
            <a:pPr marL="685800" lvl="1" indent="-228600">
              <a:spcBef>
                <a:spcPts val="0"/>
              </a:spcBef>
              <a:buClr>
                <a:schemeClr val="tx1"/>
              </a:buClr>
            </a:pPr>
            <a:r>
              <a:rPr lang="en-US" b="0" dirty="0">
                <a:solidFill>
                  <a:schemeClr val="tx1"/>
                </a:solidFill>
                <a:latin typeface="+mn-lt"/>
              </a:rPr>
              <a:t>U.S. Environmental Protection Agency (EPA)</a:t>
            </a:r>
          </a:p>
          <a:p>
            <a:pPr marL="685800" lvl="1" indent="-228600">
              <a:spcBef>
                <a:spcPts val="0"/>
              </a:spcBef>
              <a:buClr>
                <a:schemeClr val="tx1"/>
              </a:buClr>
            </a:pPr>
            <a:r>
              <a:rPr lang="en-US" b="0" dirty="0">
                <a:solidFill>
                  <a:schemeClr val="tx1"/>
                </a:solidFill>
                <a:latin typeface="+mn-lt"/>
              </a:rPr>
              <a:t>Tennessee Valley Authority (TVA)</a:t>
            </a:r>
          </a:p>
          <a:p>
            <a:pPr marL="228600" indent="-228600">
              <a:spcBef>
                <a:spcPts val="0"/>
              </a:spcBef>
              <a:buClr>
                <a:schemeClr val="tx1"/>
              </a:buClr>
              <a:buFont typeface="Arial" panose="020B0604020202020204" pitchFamily="34" charset="0"/>
              <a:buChar char="•"/>
            </a:pPr>
            <a:r>
              <a:rPr lang="en-US" b="0" dirty="0">
                <a:solidFill>
                  <a:schemeClr val="tx1"/>
                </a:solidFill>
                <a:latin typeface="+mn-lt"/>
              </a:rPr>
              <a:t>There have been more than 300 applications worldwide of CE-QUAL-W2</a:t>
            </a:r>
          </a:p>
          <a:p>
            <a:pPr marL="228600" indent="-228600">
              <a:spcBef>
                <a:spcPts val="0"/>
              </a:spcBef>
              <a:buClr>
                <a:schemeClr val="tx1"/>
              </a:buClr>
              <a:buFont typeface="Arial" panose="020B0604020202020204" pitchFamily="34" charset="0"/>
              <a:buChar char="•"/>
            </a:pPr>
            <a:r>
              <a:rPr lang="en-US" b="0" dirty="0">
                <a:solidFill>
                  <a:schemeClr val="tx1"/>
                </a:solidFill>
              </a:rPr>
              <a:t>Cited in more than:</a:t>
            </a:r>
          </a:p>
          <a:p>
            <a:pPr marL="685800" lvl="1">
              <a:spcBef>
                <a:spcPts val="0"/>
              </a:spcBef>
              <a:buClr>
                <a:schemeClr val="tx1"/>
              </a:buClr>
            </a:pPr>
            <a:r>
              <a:rPr lang="en-US" b="0" dirty="0">
                <a:solidFill>
                  <a:schemeClr val="tx1"/>
                </a:solidFill>
              </a:rPr>
              <a:t>15 PhD dissertations</a:t>
            </a:r>
          </a:p>
          <a:p>
            <a:pPr marL="685800" lvl="1">
              <a:spcBef>
                <a:spcPts val="0"/>
              </a:spcBef>
              <a:buClr>
                <a:schemeClr val="tx1"/>
              </a:buClr>
            </a:pPr>
            <a:r>
              <a:rPr lang="en-US" b="0" dirty="0">
                <a:solidFill>
                  <a:schemeClr val="tx1"/>
                </a:solidFill>
              </a:rPr>
              <a:t>50 Master’s theses</a:t>
            </a:r>
          </a:p>
          <a:p>
            <a:pPr marL="685800" lvl="1">
              <a:spcBef>
                <a:spcPts val="0"/>
              </a:spcBef>
              <a:buClr>
                <a:schemeClr val="tx1"/>
              </a:buClr>
            </a:pPr>
            <a:r>
              <a:rPr lang="en-US" b="0" dirty="0">
                <a:solidFill>
                  <a:schemeClr val="tx1"/>
                </a:solidFill>
              </a:rPr>
              <a:t>100 presentations at scientific meetings</a:t>
            </a:r>
          </a:p>
          <a:p>
            <a:pPr marL="685800" lvl="1">
              <a:spcBef>
                <a:spcPts val="0"/>
              </a:spcBef>
              <a:buClr>
                <a:schemeClr val="tx1"/>
              </a:buClr>
            </a:pPr>
            <a:r>
              <a:rPr lang="en-US" b="0" dirty="0">
                <a:solidFill>
                  <a:schemeClr val="tx1"/>
                </a:solidFill>
              </a:rPr>
              <a:t>20 journal articles worldwide</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46</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2" descr="CE-QUAL-W2 Model Schematic">
            <a:extLst>
              <a:ext uri="{FF2B5EF4-FFF2-40B4-BE49-F238E27FC236}">
                <a16:creationId xmlns:a16="http://schemas.microsoft.com/office/drawing/2014/main" id="{317D597B-0A87-CEE4-9BF0-56745C71C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91" y="1005685"/>
            <a:ext cx="4527644" cy="436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99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199234"/>
            <a:ext cx="11788919" cy="687457"/>
          </a:xfrm>
        </p:spPr>
        <p:txBody>
          <a:bodyPr>
            <a:normAutofit/>
          </a:bodyPr>
          <a:lstStyle/>
          <a:p>
            <a:pPr algn="ctr"/>
            <a:r>
              <a:rPr lang="en-US" sz="2800" dirty="0">
                <a:solidFill>
                  <a:schemeClr val="tx1"/>
                </a:solidFill>
                <a:latin typeface="+mj-lt"/>
                <a:cs typeface="Times New Roman" panose="02020603050405020304" pitchFamily="18" charset="0"/>
              </a:rPr>
              <a:t>CE-QUAL-W2 Capabilities</a:t>
            </a:r>
          </a:p>
        </p:txBody>
      </p:sp>
      <p:sp>
        <p:nvSpPr>
          <p:cNvPr id="3" name="Content Placeholder 2"/>
          <p:cNvSpPr>
            <a:spLocks noGrp="1"/>
          </p:cNvSpPr>
          <p:nvPr>
            <p:ph idx="1"/>
          </p:nvPr>
        </p:nvSpPr>
        <p:spPr>
          <a:xfrm>
            <a:off x="406400" y="1021666"/>
            <a:ext cx="6688881" cy="5338999"/>
          </a:xfrm>
        </p:spPr>
        <p:txBody>
          <a:bodyPr/>
          <a:lstStyle/>
          <a:p>
            <a:pPr marL="228600" indent="-228600">
              <a:buClr>
                <a:schemeClr val="tx1"/>
              </a:buClr>
              <a:buFont typeface="Arial" panose="020B0604020202020204" pitchFamily="34" charset="0"/>
              <a:buChar char="•"/>
            </a:pPr>
            <a:r>
              <a:rPr lang="en-US" b="0" dirty="0">
                <a:solidFill>
                  <a:schemeClr val="tx1"/>
                </a:solidFill>
              </a:rPr>
              <a:t>Longitudinal-vertical hydrodynamics and water quality in stratified and non-stratified systems</a:t>
            </a:r>
          </a:p>
          <a:p>
            <a:pPr marL="228600" indent="-228600">
              <a:buClr>
                <a:schemeClr val="tx1"/>
              </a:buClr>
              <a:buFont typeface="Arial" panose="020B0604020202020204" pitchFamily="34" charset="0"/>
              <a:buChar char="•"/>
            </a:pPr>
            <a:r>
              <a:rPr lang="en-US" b="0" dirty="0">
                <a:solidFill>
                  <a:schemeClr val="tx1"/>
                </a:solidFill>
              </a:rPr>
              <a:t>Interactions between nutrients, dissolved oxygen, and organic matter</a:t>
            </a:r>
          </a:p>
          <a:p>
            <a:pPr marL="228600" indent="-228600">
              <a:buClr>
                <a:schemeClr val="tx1"/>
              </a:buClr>
              <a:buFont typeface="Arial" panose="020B0604020202020204" pitchFamily="34" charset="0"/>
              <a:buChar char="•"/>
            </a:pPr>
            <a:r>
              <a:rPr lang="en-US" b="0" dirty="0">
                <a:solidFill>
                  <a:schemeClr val="tx1"/>
                </a:solidFill>
              </a:rPr>
              <a:t>Fish habitat volume</a:t>
            </a:r>
          </a:p>
          <a:p>
            <a:pPr marL="228600" indent="-228600">
              <a:buClr>
                <a:schemeClr val="tx1"/>
              </a:buClr>
              <a:buFont typeface="Arial" panose="020B0604020202020204" pitchFamily="34" charset="0"/>
              <a:buChar char="•"/>
            </a:pPr>
            <a:r>
              <a:rPr lang="en-US" b="0" dirty="0">
                <a:solidFill>
                  <a:schemeClr val="tx1"/>
                </a:solidFill>
              </a:rPr>
              <a:t>Selective withdrawal from specially design outlets to provide cold-water releases from stratified reservoirs</a:t>
            </a:r>
          </a:p>
          <a:p>
            <a:pPr marL="228600" indent="-228600">
              <a:buClr>
                <a:schemeClr val="tx1"/>
              </a:buClr>
              <a:buFont typeface="Arial" panose="020B0604020202020204" pitchFamily="34" charset="0"/>
              <a:buChar char="•"/>
            </a:pPr>
            <a:r>
              <a:rPr lang="en-US" b="0" dirty="0">
                <a:solidFill>
                  <a:schemeClr val="tx1"/>
                </a:solidFill>
              </a:rPr>
              <a:t>Hypolimnetic aeration</a:t>
            </a:r>
          </a:p>
          <a:p>
            <a:pPr marL="228600" indent="-228600">
              <a:buClr>
                <a:schemeClr val="tx1"/>
              </a:buClr>
              <a:buFont typeface="Arial" panose="020B0604020202020204" pitchFamily="34" charset="0"/>
              <a:buChar char="•"/>
            </a:pPr>
            <a:r>
              <a:rPr lang="en-US" b="0" dirty="0">
                <a:solidFill>
                  <a:schemeClr val="tx1"/>
                </a:solidFill>
              </a:rPr>
              <a:t>Multiple algae, epiphyton/periphyton, zooplankton, and macrophyte groups</a:t>
            </a:r>
          </a:p>
          <a:p>
            <a:pPr marL="228600" indent="-228600">
              <a:buClr>
                <a:schemeClr val="tx1"/>
              </a:buClr>
              <a:buFont typeface="Arial" panose="020B0604020202020204" pitchFamily="34" charset="0"/>
              <a:buChar char="•"/>
            </a:pPr>
            <a:r>
              <a:rPr lang="en-US" b="0" dirty="0">
                <a:solidFill>
                  <a:schemeClr val="tx1"/>
                </a:solidFill>
              </a:rPr>
              <a:t>CBOD</a:t>
            </a:r>
          </a:p>
          <a:p>
            <a:pPr marL="228600" indent="-228600">
              <a:buClr>
                <a:schemeClr val="tx1"/>
              </a:buClr>
              <a:buFont typeface="Arial" panose="020B0604020202020204" pitchFamily="34" charset="0"/>
              <a:buChar char="•"/>
            </a:pPr>
            <a:r>
              <a:rPr lang="en-US" b="0" dirty="0">
                <a:solidFill>
                  <a:schemeClr val="tx1"/>
                </a:solidFill>
              </a:rPr>
              <a:t>Sediment diagenesis model</a:t>
            </a:r>
          </a:p>
          <a:p>
            <a:pPr marL="228600" indent="-228600">
              <a:buClr>
                <a:schemeClr val="tx1"/>
              </a:buClr>
              <a:buFont typeface="Arial" panose="020B0604020202020204" pitchFamily="34" charset="0"/>
              <a:buChar char="•"/>
            </a:pPr>
            <a:r>
              <a:rPr lang="en-US" b="0" dirty="0">
                <a:solidFill>
                  <a:schemeClr val="tx1"/>
                </a:solidFill>
              </a:rPr>
              <a:t>Generic water quality groups</a:t>
            </a:r>
          </a:p>
          <a:p>
            <a:pPr marL="228600" indent="-228600">
              <a:buClr>
                <a:schemeClr val="tx1"/>
              </a:buClr>
              <a:buFont typeface="Arial" panose="020B0604020202020204" pitchFamily="34" charset="0"/>
              <a:buChar char="•"/>
            </a:pPr>
            <a:r>
              <a:rPr lang="en-US" b="0" dirty="0">
                <a:solidFill>
                  <a:schemeClr val="tx1"/>
                </a:solidFill>
              </a:rPr>
              <a:t>Internal dynamic pipe/culvert model</a:t>
            </a:r>
          </a:p>
          <a:p>
            <a:pPr marL="228600" indent="-228600">
              <a:buClr>
                <a:schemeClr val="tx1"/>
              </a:buClr>
              <a:buFont typeface="Arial" panose="020B0604020202020204" pitchFamily="34" charset="0"/>
              <a:buChar char="•"/>
            </a:pPr>
            <a:r>
              <a:rPr lang="en-US" b="0" dirty="0">
                <a:solidFill>
                  <a:schemeClr val="tx1"/>
                </a:solidFill>
              </a:rPr>
              <a:t>Hydraulic structures (weirs, spillways) algorithms.</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47</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2" descr="CE-QUAL-W2 Model Schematic">
            <a:extLst>
              <a:ext uri="{FF2B5EF4-FFF2-40B4-BE49-F238E27FC236}">
                <a16:creationId xmlns:a16="http://schemas.microsoft.com/office/drawing/2014/main" id="{2833648C-6F90-3C36-4976-975ED63DE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005684"/>
            <a:ext cx="4699000" cy="453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88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13089"/>
            <a:ext cx="11775064" cy="576621"/>
          </a:xfrm>
        </p:spPr>
        <p:txBody>
          <a:bodyPr>
            <a:normAutofit/>
          </a:bodyPr>
          <a:lstStyle/>
          <a:p>
            <a:pPr algn="ctr"/>
            <a:r>
              <a:rPr lang="en-US" sz="2800" dirty="0">
                <a:solidFill>
                  <a:schemeClr val="tx1"/>
                </a:solidFill>
                <a:latin typeface="+mj-lt"/>
                <a:cs typeface="Times New Roman" panose="02020603050405020304" pitchFamily="18" charset="0"/>
              </a:rPr>
              <a:t>CE-QUAL-W2 Capabilities, Continued</a:t>
            </a:r>
          </a:p>
        </p:txBody>
      </p:sp>
      <p:sp>
        <p:nvSpPr>
          <p:cNvPr id="3" name="Content Placeholder 2"/>
          <p:cNvSpPr>
            <a:spLocks noGrp="1"/>
          </p:cNvSpPr>
          <p:nvPr>
            <p:ph idx="1"/>
          </p:nvPr>
        </p:nvSpPr>
        <p:spPr>
          <a:xfrm>
            <a:off x="406400" y="1043183"/>
            <a:ext cx="6530269" cy="5218722"/>
          </a:xfrm>
        </p:spPr>
        <p:txBody>
          <a:bodyPr/>
          <a:lstStyle/>
          <a:p>
            <a:pPr marL="228600" indent="-228600">
              <a:buClr>
                <a:schemeClr val="tx1"/>
              </a:buClr>
              <a:buFont typeface="Arial" panose="020B0604020202020204" pitchFamily="34" charset="0"/>
              <a:buChar char="•"/>
            </a:pPr>
            <a:r>
              <a:rPr lang="en-US" b="0" dirty="0">
                <a:solidFill>
                  <a:schemeClr val="tx1"/>
                </a:solidFill>
              </a:rPr>
              <a:t>The hydraulic structures algorithms include submerged and two-way flow over submerged hydraulic structures as well as a dynamic shading algorithm based on topographic and vegetative cover.</a:t>
            </a:r>
          </a:p>
          <a:p>
            <a:pPr marL="228600" indent="-228600">
              <a:buClr>
                <a:schemeClr val="tx1"/>
              </a:buClr>
              <a:buFont typeface="Arial" panose="020B0604020202020204" pitchFamily="34" charset="0"/>
              <a:buChar char="•"/>
            </a:pPr>
            <a:r>
              <a:rPr lang="en-US" b="0" dirty="0">
                <a:solidFill>
                  <a:schemeClr val="tx1"/>
                </a:solidFill>
              </a:rPr>
              <a:t>Variable density as affected by temperature, salinity, Total Dissolved Solids (TDS), and Total Suspended Solids (TSS) to simulate stratified flow.</a:t>
            </a:r>
          </a:p>
          <a:p>
            <a:pPr marL="228600" indent="-228600">
              <a:buClr>
                <a:schemeClr val="tx1"/>
              </a:buClr>
              <a:buFont typeface="Arial" panose="020B0604020202020204" pitchFamily="34" charset="0"/>
              <a:buChar char="•"/>
            </a:pPr>
            <a:r>
              <a:rPr lang="en-US" b="0" dirty="0">
                <a:solidFill>
                  <a:schemeClr val="tx1"/>
                </a:solidFill>
              </a:rPr>
              <a:t>28 water quality constituent state variables</a:t>
            </a:r>
          </a:p>
          <a:p>
            <a:pPr marL="685800" lvl="1" indent="-228600">
              <a:buClr>
                <a:schemeClr val="tx1"/>
              </a:buClr>
            </a:pPr>
            <a:r>
              <a:rPr lang="en-US" b="0" dirty="0">
                <a:solidFill>
                  <a:schemeClr val="tx1"/>
                </a:solidFill>
              </a:rPr>
              <a:t>Any combination of constituents can be included or excluded from a simulation.</a:t>
            </a:r>
          </a:p>
          <a:p>
            <a:pPr marL="685800" lvl="1" indent="-228600">
              <a:buClr>
                <a:schemeClr val="tx1"/>
              </a:buClr>
            </a:pPr>
            <a:r>
              <a:rPr lang="en-US" b="0" dirty="0">
                <a:solidFill>
                  <a:schemeClr val="tx1"/>
                </a:solidFill>
              </a:rPr>
              <a:t>The effects of salinity or total dissolved solids/salinity on density, and thus hydrodynamics, are included only when simulated in the water quality module.</a:t>
            </a:r>
          </a:p>
          <a:p>
            <a:pPr marL="685800" lvl="1" indent="-228600">
              <a:buClr>
                <a:schemeClr val="tx1"/>
              </a:buClr>
            </a:pPr>
            <a:r>
              <a:rPr lang="en-US" b="0" dirty="0">
                <a:solidFill>
                  <a:schemeClr val="tx1"/>
                </a:solidFill>
              </a:rPr>
              <a:t>The water quality algorithm is modular, allowing constituents to be easily added as additional subroutines.</a:t>
            </a:r>
          </a:p>
          <a:p>
            <a:pPr>
              <a:buClr>
                <a:schemeClr val="tx1"/>
              </a:buClr>
            </a:pPr>
            <a:endParaRPr lang="en-US" b="0" dirty="0">
              <a:solidFill>
                <a:schemeClr val="tx1"/>
              </a:solidFill>
            </a:endParaRPr>
          </a:p>
          <a:p>
            <a:pPr marL="914400" lvl="1" indent="-342900">
              <a:buClr>
                <a:schemeClr val="tx1"/>
              </a:buClr>
            </a:pPr>
            <a:endParaRPr lang="en-US" b="0" dirty="0">
              <a:solidFill>
                <a:schemeClr val="tx1"/>
              </a:solidFill>
            </a:endParaRP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48</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6" name="Picture 2" descr="CE-QUAL-W2 Model Schematic">
            <a:extLst>
              <a:ext uri="{FF2B5EF4-FFF2-40B4-BE49-F238E27FC236}">
                <a16:creationId xmlns:a16="http://schemas.microsoft.com/office/drawing/2014/main" id="{0FA6EA6D-87A8-5D97-C4FD-8E0AECBE3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804" y="1043183"/>
            <a:ext cx="4516596" cy="435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53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50040"/>
            <a:ext cx="11793537" cy="437870"/>
          </a:xfrm>
        </p:spPr>
        <p:txBody>
          <a:bodyPr>
            <a:noAutofit/>
          </a:bodyPr>
          <a:lstStyle/>
          <a:p>
            <a:pPr algn="ctr"/>
            <a:r>
              <a:rPr lang="en-US" sz="2800" dirty="0">
                <a:solidFill>
                  <a:schemeClr val="tx1"/>
                </a:solidFill>
                <a:latin typeface="+mj-lt"/>
                <a:cs typeface="Times New Roman" panose="02020603050405020304" pitchFamily="18" charset="0"/>
              </a:rPr>
              <a:t>CE-QUAL-W2 Benefits</a:t>
            </a:r>
          </a:p>
        </p:txBody>
      </p:sp>
      <p:sp>
        <p:nvSpPr>
          <p:cNvPr id="3" name="Content Placeholder 2"/>
          <p:cNvSpPr>
            <a:spLocks noGrp="1"/>
          </p:cNvSpPr>
          <p:nvPr>
            <p:ph idx="1"/>
          </p:nvPr>
        </p:nvSpPr>
        <p:spPr>
          <a:xfrm>
            <a:off x="406399" y="729474"/>
            <a:ext cx="7033491" cy="5408499"/>
          </a:xfrm>
        </p:spPr>
        <p:txBody>
          <a:bodyPr>
            <a:normAutofit lnSpcReduction="10000"/>
          </a:bodyPr>
          <a:lstStyle/>
          <a:p>
            <a:pPr marL="228600" indent="-228600">
              <a:buClr>
                <a:schemeClr val="tx1"/>
              </a:buClr>
              <a:buFont typeface="Arial" panose="020B0604020202020204" pitchFamily="34" charset="0"/>
              <a:buChar char="•"/>
            </a:pPr>
            <a:r>
              <a:rPr lang="en-US" sz="1600" b="0" dirty="0"/>
              <a:t>CE‐QUAL‐W2 simulates two‐dimensional (2D), longitudinal/vertical, hydrodynamics and water quality.</a:t>
            </a:r>
          </a:p>
          <a:p>
            <a:pPr marL="685800" lvl="1" indent="-228600">
              <a:buClr>
                <a:schemeClr val="tx1"/>
              </a:buClr>
            </a:pPr>
            <a:r>
              <a:rPr lang="en-US" sz="1600" b="0" dirty="0"/>
              <a:t>Enables characterization of the vertical and longitudinal changes in a reservoir.</a:t>
            </a:r>
          </a:p>
          <a:p>
            <a:pPr marL="685800" lvl="1" indent="-228600">
              <a:buClr>
                <a:schemeClr val="tx1"/>
              </a:buClr>
            </a:pPr>
            <a:r>
              <a:rPr lang="en-US" sz="1600" b="0" dirty="0"/>
              <a:t>Capable of resolving longitudinal gradients due to discharges, low residence time, etc.</a:t>
            </a:r>
          </a:p>
          <a:p>
            <a:pPr marL="685800" lvl="1" indent="-228600">
              <a:buClr>
                <a:schemeClr val="tx1"/>
              </a:buClr>
            </a:pPr>
            <a:r>
              <a:rPr lang="en-US" sz="1600" b="0" dirty="0"/>
              <a:t>Especially suited to long and narrow reservoirs that exhibit longitudinal and vertical water quality gradients. Longitudinal gradients may be caused by point source discharges or low residence time.</a:t>
            </a:r>
          </a:p>
          <a:p>
            <a:pPr marL="285750" indent="-285750">
              <a:buClr>
                <a:schemeClr val="tx1"/>
              </a:buClr>
              <a:buFont typeface="Arial" panose="020B0604020202020204" pitchFamily="34" charset="0"/>
              <a:buChar char="•"/>
            </a:pPr>
            <a:r>
              <a:rPr lang="en-US" sz="1600" b="0" dirty="0"/>
              <a:t>Widely used by USACE, USGS, USBR, and state and local agencies for environmental impact assessments, planning studies, etc.</a:t>
            </a:r>
          </a:p>
          <a:p>
            <a:pPr marL="285750" indent="-285750">
              <a:buClr>
                <a:schemeClr val="tx1"/>
              </a:buClr>
              <a:buFont typeface="Arial" panose="020B0604020202020204" pitchFamily="34" charset="0"/>
              <a:buChar char="•"/>
            </a:pPr>
            <a:r>
              <a:rPr lang="en-US" sz="1600" b="0" dirty="0"/>
              <a:t>Used as a research tool by researchers at universities and other organizations. At least 1,500 publications have utilized or referenced CE-QUAL-W2 </a:t>
            </a:r>
            <a:r>
              <a:rPr lang="en-US" sz="1600" b="0" u="sng" dirty="0"/>
              <a:t>in the year 2022 alone</a:t>
            </a:r>
            <a:r>
              <a:rPr lang="en-US" sz="1600" b="0" dirty="0"/>
              <a:t>.</a:t>
            </a:r>
          </a:p>
          <a:p>
            <a:pPr marL="742950" lvl="1" indent="-285750">
              <a:buClr>
                <a:schemeClr val="tx1"/>
              </a:buClr>
            </a:pPr>
            <a:r>
              <a:rPr lang="en-US" sz="1600" b="0" i="1" dirty="0"/>
              <a:t>“The number of publications that focused on water quality simulations using CE-QUAL-W2 ranked first most often, reaching 22 in 2020.” – Bai et al. (2022). Assessment and a review of research on surface water quality modeling. Ecological Modelling.</a:t>
            </a:r>
          </a:p>
          <a:p>
            <a:pPr marL="285750" indent="-285750">
              <a:buClr>
                <a:schemeClr val="tx1"/>
              </a:buClr>
              <a:buFont typeface="Arial" panose="020B0604020202020204" pitchFamily="34" charset="0"/>
              <a:buChar char="•"/>
            </a:pPr>
            <a:r>
              <a:rPr lang="en-US" sz="1600" b="0" dirty="0"/>
              <a:t>Open source and public domain. ERDC maintains the official version of the program. Users may freely edit the source code for custom applications. </a:t>
            </a:r>
          </a:p>
          <a:p>
            <a:pPr marL="285750" indent="-285750">
              <a:buClr>
                <a:schemeClr val="tx1"/>
              </a:buClr>
              <a:buFont typeface="Arial" panose="020B0604020202020204" pitchFamily="34" charset="0"/>
              <a:buChar char="•"/>
            </a:pPr>
            <a:r>
              <a:rPr lang="en-US" sz="1600" b="0" dirty="0"/>
              <a:t>Supported by the HH&amp;C SET numerical model maintenance program</a:t>
            </a:r>
          </a:p>
          <a:p>
            <a:pPr marL="285750" indent="-285750">
              <a:buClr>
                <a:schemeClr val="tx1"/>
              </a:buClr>
              <a:buFont typeface="Arial" panose="020B0604020202020204" pitchFamily="34" charset="0"/>
              <a:buChar char="•"/>
            </a:pPr>
            <a:endParaRPr lang="en-US" sz="1600" b="0" dirty="0"/>
          </a:p>
          <a:p>
            <a:pPr marL="228600">
              <a:buClr>
                <a:schemeClr val="tx1"/>
              </a:buClr>
            </a:pPr>
            <a:endParaRPr lang="en-US" sz="1600" b="0" dirty="0"/>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49</a:t>
            </a:fld>
            <a:endParaRPr lang="en-US"/>
          </a:p>
        </p:txBody>
      </p:sp>
      <p:pic>
        <p:nvPicPr>
          <p:cNvPr id="3074" name="Picture 2" descr="CE-QUAL-W2 Model Schematic">
            <a:extLst>
              <a:ext uri="{FF2B5EF4-FFF2-40B4-BE49-F238E27FC236}">
                <a16:creationId xmlns:a16="http://schemas.microsoft.com/office/drawing/2014/main" id="{8E54D97A-E4A4-FB32-6371-AFB86B63F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891" y="729474"/>
            <a:ext cx="4243829" cy="40913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hlinkClick r:id="rId3"/>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graphicFrame>
        <p:nvGraphicFramePr>
          <p:cNvPr id="11" name="Table 10">
            <a:extLst>
              <a:ext uri="{FF2B5EF4-FFF2-40B4-BE49-F238E27FC236}">
                <a16:creationId xmlns:a16="http://schemas.microsoft.com/office/drawing/2014/main" id="{C0E73D29-3DD7-F539-DD8A-89FED9D53104}"/>
              </a:ext>
            </a:extLst>
          </p:cNvPr>
          <p:cNvGraphicFramePr>
            <a:graphicFrameLocks noGrp="1"/>
          </p:cNvGraphicFramePr>
          <p:nvPr>
            <p:extLst>
              <p:ext uri="{D42A27DB-BD31-4B8C-83A1-F6EECF244321}">
                <p14:modId xmlns:p14="http://schemas.microsoft.com/office/powerpoint/2010/main" val="3783700540"/>
              </p:ext>
            </p:extLst>
          </p:nvPr>
        </p:nvGraphicFramePr>
        <p:xfrm>
          <a:off x="7439890" y="5101641"/>
          <a:ext cx="4243830" cy="897378"/>
        </p:xfrm>
        <a:graphic>
          <a:graphicData uri="http://schemas.openxmlformats.org/drawingml/2006/table">
            <a:tbl>
              <a:tblPr/>
              <a:tblGrid>
                <a:gridCol w="4243830">
                  <a:extLst>
                    <a:ext uri="{9D8B030D-6E8A-4147-A177-3AD203B41FA5}">
                      <a16:colId xmlns:a16="http://schemas.microsoft.com/office/drawing/2014/main" val="1485503891"/>
                    </a:ext>
                  </a:extLst>
                </a:gridCol>
              </a:tblGrid>
              <a:tr h="897378">
                <a:tc>
                  <a:txBody>
                    <a:bodyPr/>
                    <a:lstStyle/>
                    <a:p>
                      <a:r>
                        <a:rPr lang="en-US" sz="1600" dirty="0">
                          <a:effectLst/>
                        </a:rPr>
                        <a:t>Longitudinal view of temperature output for a riverine section, reservoir, and estuary, from a CE‐QUAL‐W2 model application.</a:t>
                      </a:r>
                    </a:p>
                  </a:txBody>
                  <a:tcPr marL="123825" marR="123825" marT="57150" marB="57150" anchor="ctr">
                    <a:lnL>
                      <a:noFill/>
                    </a:lnL>
                    <a:lnR>
                      <a:noFill/>
                    </a:lnR>
                    <a:lnT>
                      <a:noFill/>
                    </a:lnT>
                    <a:lnB>
                      <a:noFill/>
                    </a:lnB>
                  </a:tcPr>
                </a:tc>
                <a:extLst>
                  <a:ext uri="{0D108BD9-81ED-4DB2-BD59-A6C34878D82A}">
                    <a16:rowId xmlns:a16="http://schemas.microsoft.com/office/drawing/2014/main" val="2847476195"/>
                  </a:ext>
                </a:extLst>
              </a:tr>
            </a:tbl>
          </a:graphicData>
        </a:graphic>
      </p:graphicFrame>
    </p:spTree>
    <p:extLst>
      <p:ext uri="{BB962C8B-B14F-4D97-AF65-F5344CB8AC3E}">
        <p14:creationId xmlns:p14="http://schemas.microsoft.com/office/powerpoint/2010/main" val="228392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568411" y="968017"/>
            <a:ext cx="7370244" cy="5285637"/>
          </a:xfrm>
          <a:prstGeom prst="rect">
            <a:avLst/>
          </a:prstGeom>
          <a:noFill/>
          <a:ln>
            <a:noFill/>
          </a:ln>
        </p:spPr>
        <p:txBody>
          <a:bodyPr spcFirstLastPara="1" wrap="square" lIns="91425" tIns="45700" rIns="91425" bIns="45700" anchor="t" anchorCtr="0">
            <a:noAutofit/>
          </a:bodyPr>
          <a:lstStyle/>
          <a:p>
            <a:pPr marL="285750" indent="-285750">
              <a:lnSpc>
                <a:spcPct val="120000"/>
              </a:lnSpc>
              <a:spcBef>
                <a:spcPts val="0"/>
              </a:spcBef>
              <a:buClr>
                <a:srgbClr val="3F3F3F"/>
              </a:buClr>
              <a:buFont typeface="Arial" panose="020B0604020202020204" pitchFamily="34" charset="0"/>
              <a:buChar char="•"/>
            </a:pPr>
            <a:r>
              <a:rPr lang="en-US" b="0" dirty="0">
                <a:latin typeface="+mn-lt"/>
              </a:rPr>
              <a:t>Solutions:</a:t>
            </a:r>
          </a:p>
          <a:p>
            <a:pPr marL="742950" lvl="1" indent="-285750">
              <a:lnSpc>
                <a:spcPct val="120000"/>
              </a:lnSpc>
              <a:spcBef>
                <a:spcPts val="0"/>
              </a:spcBef>
              <a:buClr>
                <a:srgbClr val="3F3F3F"/>
              </a:buClr>
              <a:buFont typeface="Arial" panose="020B0604020202020204" pitchFamily="34" charset="0"/>
              <a:buChar char="•"/>
            </a:pPr>
            <a:r>
              <a:rPr lang="en-US" b="0" dirty="0">
                <a:latin typeface="+mn-lt"/>
              </a:rPr>
              <a:t>Improved management of existing water resources infrastructure</a:t>
            </a:r>
          </a:p>
          <a:p>
            <a:pPr marL="742950" lvl="1" indent="-285750">
              <a:lnSpc>
                <a:spcPct val="120000"/>
              </a:lnSpc>
              <a:spcBef>
                <a:spcPts val="0"/>
              </a:spcBef>
              <a:buClr>
                <a:srgbClr val="3F3F3F"/>
              </a:buClr>
              <a:buFont typeface="Arial" panose="020B0604020202020204" pitchFamily="34" charset="0"/>
              <a:buChar char="•"/>
            </a:pPr>
            <a:r>
              <a:rPr lang="en-US" b="0" dirty="0">
                <a:latin typeface="+mn-lt"/>
              </a:rPr>
              <a:t>Natural and Nature-Based Features (NNBF) to improve the health and resiliency of ecosystems, communities, and infrastructure </a:t>
            </a:r>
          </a:p>
          <a:p>
            <a:pPr marL="285750" indent="-285750">
              <a:lnSpc>
                <a:spcPct val="120000"/>
              </a:lnSpc>
              <a:spcBef>
                <a:spcPts val="0"/>
              </a:spcBef>
              <a:buClr>
                <a:srgbClr val="3F3F3F"/>
              </a:buClr>
              <a:buFont typeface="Arial" panose="020B0604020202020204" pitchFamily="34" charset="0"/>
              <a:buChar char="•"/>
            </a:pPr>
            <a:r>
              <a:rPr lang="en-US" b="0" dirty="0">
                <a:latin typeface="+mn-lt"/>
              </a:rPr>
              <a:t>How do we quantify and realize landscape-scale benefits to water quantity and quality in integrated and complex systems?</a:t>
            </a:r>
          </a:p>
          <a:p>
            <a:pPr marL="742950" lvl="1" indent="-285750">
              <a:lnSpc>
                <a:spcPct val="120000"/>
              </a:lnSpc>
              <a:spcBef>
                <a:spcPts val="0"/>
              </a:spcBef>
              <a:buClr>
                <a:srgbClr val="3F3F3F"/>
              </a:buClr>
              <a:buFont typeface="Arial" panose="020B0604020202020204" pitchFamily="34" charset="0"/>
              <a:buChar char="•"/>
            </a:pPr>
            <a:r>
              <a:rPr lang="en-US" b="0" dirty="0">
                <a:latin typeface="+mn-lt"/>
              </a:rPr>
              <a:t>We need a modeling framework that can take complex site-specific interactions and upscale these disparate interactions on a system-wide and aggregated scale.</a:t>
            </a:r>
          </a:p>
        </p:txBody>
      </p:sp>
      <p:pic>
        <p:nvPicPr>
          <p:cNvPr id="4" name="Picture 3">
            <a:extLst>
              <a:ext uri="{FF2B5EF4-FFF2-40B4-BE49-F238E27FC236}">
                <a16:creationId xmlns:a16="http://schemas.microsoft.com/office/drawing/2014/main" id="{64C6E678-2370-B5DB-0F9B-051AC5CB2183}"/>
              </a:ext>
            </a:extLst>
          </p:cNvPr>
          <p:cNvPicPr>
            <a:picLocks noChangeAspect="1"/>
          </p:cNvPicPr>
          <p:nvPr/>
        </p:nvPicPr>
        <p:blipFill>
          <a:blip r:embed="rId3"/>
          <a:stretch>
            <a:fillRect/>
          </a:stretch>
        </p:blipFill>
        <p:spPr>
          <a:xfrm>
            <a:off x="8188037" y="968018"/>
            <a:ext cx="3483123" cy="5225987"/>
          </a:xfrm>
          <a:prstGeom prst="rect">
            <a:avLst/>
          </a:prstGeom>
        </p:spPr>
      </p:pic>
      <p:sp>
        <p:nvSpPr>
          <p:cNvPr id="5" name="Google Shape;564;p26">
            <a:extLst>
              <a:ext uri="{FF2B5EF4-FFF2-40B4-BE49-F238E27FC236}">
                <a16:creationId xmlns:a16="http://schemas.microsoft.com/office/drawing/2014/main" id="{8A4338A5-CA3D-1AA4-CDC6-704501890845}"/>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t>ASU-ERDC Engineering With Nature (EWN) Collaboration</a:t>
            </a:r>
            <a:endParaRPr sz="2400" dirty="0">
              <a:solidFill>
                <a:srgbClr val="FF0000"/>
              </a:solidFill>
            </a:endParaRPr>
          </a:p>
        </p:txBody>
      </p:sp>
    </p:spTree>
    <p:extLst>
      <p:ext uri="{BB962C8B-B14F-4D97-AF65-F5344CB8AC3E}">
        <p14:creationId xmlns:p14="http://schemas.microsoft.com/office/powerpoint/2010/main" val="4098379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a:extLst>
              <a:ext uri="{FF2B5EF4-FFF2-40B4-BE49-F238E27FC236}">
                <a16:creationId xmlns:a16="http://schemas.microsoft.com/office/drawing/2014/main" id="{341F3ACD-9FCF-D344-9C09-16D8090CF0FA}"/>
              </a:ext>
            </a:extLst>
          </p:cNvPr>
          <p:cNvPicPr>
            <a:picLocks noChangeAspect="1" noChangeArrowheads="1"/>
          </p:cNvPicPr>
          <p:nvPr/>
        </p:nvPicPr>
        <p:blipFill>
          <a:blip r:embed="rId3" cstate="print"/>
          <a:srcRect/>
          <a:stretch>
            <a:fillRect/>
          </a:stretch>
        </p:blipFill>
        <p:spPr bwMode="auto">
          <a:xfrm>
            <a:off x="3866498" y="4480035"/>
            <a:ext cx="3900727" cy="1779894"/>
          </a:xfrm>
          <a:prstGeom prst="rect">
            <a:avLst/>
          </a:prstGeom>
          <a:noFill/>
          <a:ln w="25400">
            <a:solidFill>
              <a:schemeClr val="tx1"/>
            </a:solidFill>
            <a:miter lim="800000"/>
            <a:headEnd/>
            <a:tailEnd/>
          </a:ln>
          <a:scene3d>
            <a:camera prst="orthographicFront"/>
            <a:lightRig rig="threePt" dir="t"/>
          </a:scene3d>
          <a:sp3d contourW="12700">
            <a:contourClr>
              <a:srgbClr val="0070C0"/>
            </a:contourClr>
          </a:sp3d>
        </p:spPr>
      </p:pic>
      <p:sp>
        <p:nvSpPr>
          <p:cNvPr id="7" name="Rectangle 2"/>
          <p:cNvSpPr txBox="1">
            <a:spLocks noChangeArrowheads="1"/>
          </p:cNvSpPr>
          <p:nvPr/>
        </p:nvSpPr>
        <p:spPr>
          <a:xfrm>
            <a:off x="152400" y="242157"/>
            <a:ext cx="11831782" cy="562274"/>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algn="ctr">
              <a:buSzPts val="1400"/>
              <a:buNone/>
              <a:defRPr sz="3200" b="1">
                <a:solidFill>
                  <a:schemeClr val="tx1"/>
                </a:solidFill>
                <a:latin typeface="+mj-lt"/>
                <a:cs typeface="Times New Roman" panose="02020603050405020304" pitchFamily="18" charset="0"/>
              </a:defRPr>
            </a:lvl1pPr>
            <a:lvl2pPr>
              <a:buSzPts val="1400"/>
              <a:buNone/>
              <a:defRPr sz="1800" b="1">
                <a:solidFill>
                  <a:srgbClr val="978473"/>
                </a:solidFill>
              </a:defRPr>
            </a:lvl2pPr>
            <a:lvl3pPr>
              <a:buSzPts val="1400"/>
              <a:buNone/>
              <a:defRPr sz="1800" b="1">
                <a:solidFill>
                  <a:srgbClr val="978473"/>
                </a:solidFill>
              </a:defRPr>
            </a:lvl3pPr>
            <a:lvl4pPr>
              <a:buSzPts val="1400"/>
              <a:buNone/>
              <a:defRPr sz="1800" b="1">
                <a:solidFill>
                  <a:srgbClr val="978473"/>
                </a:solidFill>
              </a:defRPr>
            </a:lvl4pPr>
            <a:lvl5pPr>
              <a:buSzPts val="1400"/>
              <a:buNone/>
              <a:defRPr sz="1800" b="1">
                <a:solidFill>
                  <a:srgbClr val="978473"/>
                </a:solidFill>
              </a:defRPr>
            </a:lvl5pPr>
            <a:lvl6pPr>
              <a:buSzPts val="1400"/>
              <a:buNone/>
              <a:defRPr sz="3300">
                <a:solidFill>
                  <a:schemeClr val="dk1"/>
                </a:solidFill>
              </a:defRPr>
            </a:lvl6pPr>
            <a:lvl7pPr>
              <a:buSzPts val="1400"/>
              <a:buNone/>
              <a:defRPr sz="3300">
                <a:solidFill>
                  <a:schemeClr val="dk1"/>
                </a:solidFill>
              </a:defRPr>
            </a:lvl7pPr>
            <a:lvl8pPr>
              <a:buSzPts val="1400"/>
              <a:buNone/>
              <a:defRPr sz="3300">
                <a:solidFill>
                  <a:schemeClr val="dk1"/>
                </a:solidFill>
              </a:defRPr>
            </a:lvl8pPr>
            <a:lvl9pPr>
              <a:buSzPts val="1400"/>
              <a:buNone/>
              <a:defRPr sz="3300">
                <a:solidFill>
                  <a:schemeClr val="dk1"/>
                </a:solidFill>
              </a:defRPr>
            </a:lvl9pPr>
          </a:lstStyle>
          <a:p>
            <a:r>
              <a:rPr lang="en-US" sz="2800" dirty="0"/>
              <a:t>HEC-RAS River Water Quality (1D)</a:t>
            </a:r>
          </a:p>
        </p:txBody>
      </p:sp>
      <p:sp>
        <p:nvSpPr>
          <p:cNvPr id="16" name="Rectangle 3">
            <a:extLst>
              <a:ext uri="{FF2B5EF4-FFF2-40B4-BE49-F238E27FC236}">
                <a16:creationId xmlns:a16="http://schemas.microsoft.com/office/drawing/2014/main" id="{83E0BEC5-FE8F-3543-AE03-44BCEE66DB05}"/>
              </a:ext>
            </a:extLst>
          </p:cNvPr>
          <p:cNvSpPr txBox="1">
            <a:spLocks noChangeArrowheads="1"/>
          </p:cNvSpPr>
          <p:nvPr/>
        </p:nvSpPr>
        <p:spPr>
          <a:xfrm>
            <a:off x="332508" y="810781"/>
            <a:ext cx="3533990" cy="5162766"/>
          </a:xfrm>
          <a:prstGeom prst="rect">
            <a:avLst/>
          </a:prstGeom>
        </p:spPr>
        <p:txBody>
          <a:bodyPr vert="horz" lIns="91440" tIns="45720" rIns="91440" bIns="45720" rtlCol="0" anchor="t">
            <a:normAutofit fontScale="85000" lnSpcReduction="10000"/>
          </a:bodyPr>
          <a:lstStyle>
            <a:lvl1pPr marL="228600" indent="-228600">
              <a:lnSpc>
                <a:spcPct val="90000"/>
              </a:lnSpc>
              <a:spcBef>
                <a:spcPts val="1000"/>
              </a:spcBef>
              <a:buFont typeface="Arial" panose="020B0604020202020204" pitchFamily="34" charset="0"/>
              <a:buChar char="•"/>
              <a:defRPr>
                <a:solidFill>
                  <a:srgbClr val="0070C0"/>
                </a:solidFill>
                <a:latin typeface="Arial" charset="0"/>
                <a:cs typeface="Arial" charset="0"/>
              </a:defRPr>
            </a:lvl1pPr>
            <a:lvl2pPr marL="685800" lvl="1" indent="-228600">
              <a:lnSpc>
                <a:spcPct val="90000"/>
              </a:lnSpc>
              <a:spcBef>
                <a:spcPts val="500"/>
              </a:spcBef>
              <a:buFont typeface="Arial" panose="020B0604020202020204" pitchFamily="34" charset="0"/>
              <a:buChar char="•"/>
              <a:defRPr>
                <a:solidFill>
                  <a:srgbClr val="0070C0"/>
                </a:solidFill>
                <a:latin typeface="Arial" charset="0"/>
                <a:cs typeface="Arial"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30000"/>
              </a:lnSpc>
              <a:spcBef>
                <a:spcPts val="0"/>
              </a:spcBef>
            </a:pPr>
            <a:r>
              <a:rPr lang="en-US" sz="1800" dirty="0">
                <a:solidFill>
                  <a:schemeClr val="tx1"/>
                </a:solidFill>
                <a:latin typeface="+mn-lt"/>
              </a:rPr>
              <a:t>The USACE Hydrologic Engineering Center’s River Analysis System (HEC-RAS) simulates one- and two-dimensional (1D and 2D) river hydraulics:</a:t>
            </a:r>
          </a:p>
          <a:p>
            <a:pPr lvl="1">
              <a:lnSpc>
                <a:spcPct val="130000"/>
              </a:lnSpc>
              <a:spcBef>
                <a:spcPts val="0"/>
              </a:spcBef>
            </a:pPr>
            <a:r>
              <a:rPr lang="en-US" sz="1800" dirty="0">
                <a:solidFill>
                  <a:schemeClr val="tx1"/>
                </a:solidFill>
                <a:latin typeface="+mn-lt"/>
              </a:rPr>
              <a:t>Computes river velocities, stages, profiles, and inundated areas (with RAS Mapper) given stream flow and geometry</a:t>
            </a:r>
          </a:p>
          <a:p>
            <a:pPr lvl="1">
              <a:lnSpc>
                <a:spcPct val="130000"/>
              </a:lnSpc>
              <a:spcBef>
                <a:spcPts val="0"/>
              </a:spcBef>
            </a:pPr>
            <a:r>
              <a:rPr lang="en-US" sz="1800" dirty="0">
                <a:solidFill>
                  <a:schemeClr val="tx1"/>
                </a:solidFill>
                <a:latin typeface="+mn-lt"/>
              </a:rPr>
              <a:t>Industry standard hydraulic tool used worldwide</a:t>
            </a:r>
          </a:p>
          <a:p>
            <a:pPr lvl="1">
              <a:lnSpc>
                <a:spcPct val="130000"/>
              </a:lnSpc>
              <a:spcBef>
                <a:spcPts val="0"/>
              </a:spcBef>
            </a:pPr>
            <a:r>
              <a:rPr lang="en-US" sz="1800" dirty="0">
                <a:solidFill>
                  <a:schemeClr val="tx1"/>
                </a:solidFill>
                <a:latin typeface="+mn-lt"/>
              </a:rPr>
              <a:t>100,000 worldwide downloads per year</a:t>
            </a:r>
          </a:p>
          <a:p>
            <a:pPr lvl="1">
              <a:lnSpc>
                <a:spcPct val="130000"/>
              </a:lnSpc>
              <a:spcBef>
                <a:spcPts val="0"/>
              </a:spcBef>
            </a:pPr>
            <a:r>
              <a:rPr lang="en-US" sz="1800" dirty="0">
                <a:solidFill>
                  <a:schemeClr val="tx1"/>
                </a:solidFill>
                <a:latin typeface="+mn-lt"/>
              </a:rPr>
              <a:t>One-dimensional (1D) water quality capabilities allow environmental impacts assessments in rivers and streams</a:t>
            </a:r>
            <a:endParaRPr lang="en-US" sz="1800" dirty="0">
              <a:solidFill>
                <a:schemeClr val="tx1"/>
              </a:solidFill>
            </a:endParaRPr>
          </a:p>
        </p:txBody>
      </p:sp>
      <p:pic>
        <p:nvPicPr>
          <p:cNvPr id="19" name="Picture 18">
            <a:extLst>
              <a:ext uri="{FF2B5EF4-FFF2-40B4-BE49-F238E27FC236}">
                <a16:creationId xmlns:a16="http://schemas.microsoft.com/office/drawing/2014/main" id="{547B7B6C-F8F6-0542-8BBC-7F7C5BA9E860}"/>
              </a:ext>
            </a:extLst>
          </p:cNvPr>
          <p:cNvPicPr/>
          <p:nvPr/>
        </p:nvPicPr>
        <p:blipFill rotWithShape="1">
          <a:blip r:embed="rId4" cstate="print"/>
          <a:srcRect t="3791"/>
          <a:stretch/>
        </p:blipFill>
        <p:spPr bwMode="auto">
          <a:xfrm>
            <a:off x="6728477" y="862780"/>
            <a:ext cx="4999345" cy="2790545"/>
          </a:xfrm>
          <a:prstGeom prst="rect">
            <a:avLst/>
          </a:prstGeom>
          <a:noFill/>
          <a:ln w="9525">
            <a:noFill/>
            <a:miter lim="800000"/>
            <a:headEnd/>
            <a:tailEnd/>
          </a:ln>
        </p:spPr>
      </p:pic>
      <p:pic>
        <p:nvPicPr>
          <p:cNvPr id="17" name="Picture 6">
            <a:extLst>
              <a:ext uri="{FF2B5EF4-FFF2-40B4-BE49-F238E27FC236}">
                <a16:creationId xmlns:a16="http://schemas.microsoft.com/office/drawing/2014/main" id="{C615FA69-B028-0B40-9D82-D24F956CB49A}"/>
              </a:ext>
            </a:extLst>
          </p:cNvPr>
          <p:cNvPicPr>
            <a:picLocks noChangeAspect="1" noChangeArrowheads="1"/>
          </p:cNvPicPr>
          <p:nvPr/>
        </p:nvPicPr>
        <p:blipFill>
          <a:blip r:embed="rId5" cstate="print"/>
          <a:srcRect/>
          <a:stretch>
            <a:fillRect/>
          </a:stretch>
        </p:blipFill>
        <p:spPr bwMode="auto">
          <a:xfrm>
            <a:off x="3866498" y="1943162"/>
            <a:ext cx="3707706" cy="2564583"/>
          </a:xfrm>
          <a:prstGeom prst="rect">
            <a:avLst/>
          </a:prstGeom>
          <a:noFill/>
          <a:ln w="9525">
            <a:noFill/>
            <a:miter lim="800000"/>
            <a:headEnd/>
            <a:tailEnd/>
          </a:ln>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6498" y="860827"/>
            <a:ext cx="4520757" cy="1268599"/>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17">
            <a:extLst>
              <a:ext uri="{FF2B5EF4-FFF2-40B4-BE49-F238E27FC236}">
                <a16:creationId xmlns:a16="http://schemas.microsoft.com/office/drawing/2014/main" id="{ED6FF713-656A-FA47-8820-7EB53041E1A8}"/>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t="5362"/>
          <a:stretch/>
        </p:blipFill>
        <p:spPr bwMode="auto">
          <a:xfrm>
            <a:off x="7571705" y="3655278"/>
            <a:ext cx="4156117" cy="2290559"/>
          </a:xfrm>
          <a:prstGeom prst="rect">
            <a:avLst/>
          </a:prstGeom>
          <a:noFill/>
          <a:ln w="9525">
            <a:noFill/>
            <a:miter lim="800000"/>
            <a:headEnd/>
            <a:tailEnd/>
          </a:ln>
        </p:spPr>
      </p:pic>
    </p:spTree>
    <p:extLst>
      <p:ext uri="{BB962C8B-B14F-4D97-AF65-F5344CB8AC3E}">
        <p14:creationId xmlns:p14="http://schemas.microsoft.com/office/powerpoint/2010/main" val="3316643847"/>
      </p:ext>
    </p:extLst>
  </p:cSld>
  <p:clrMapOvr>
    <a:masterClrMapping/>
  </p:clrMapOvr>
  <mc:AlternateContent xmlns:mc="http://schemas.openxmlformats.org/markup-compatibility/2006" xmlns:p14="http://schemas.microsoft.com/office/powerpoint/2010/main">
    <mc:Choice Requires="p14">
      <p:transition spd="slow" p14:dur="2000" advTm="45472"/>
    </mc:Choice>
    <mc:Fallback xmlns="">
      <p:transition spd="slow" advTm="4547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7BA21-01A5-C94A-88CD-003872A46789}"/>
              </a:ext>
            </a:extLst>
          </p:cNvPr>
          <p:cNvPicPr>
            <a:picLocks noChangeAspect="1"/>
          </p:cNvPicPr>
          <p:nvPr/>
        </p:nvPicPr>
        <p:blipFill>
          <a:blip r:embed="rId3"/>
          <a:stretch>
            <a:fillRect/>
          </a:stretch>
        </p:blipFill>
        <p:spPr>
          <a:xfrm>
            <a:off x="7335693" y="2597670"/>
            <a:ext cx="4385256" cy="3650726"/>
          </a:xfrm>
          <a:prstGeom prst="rect">
            <a:avLst/>
          </a:prstGeom>
        </p:spPr>
      </p:pic>
      <p:pic>
        <p:nvPicPr>
          <p:cNvPr id="9" name="Picture 4" descr="Figure 6-2. RAS Mapper with Default Results Layers shown.">
            <a:extLst>
              <a:ext uri="{FF2B5EF4-FFF2-40B4-BE49-F238E27FC236}">
                <a16:creationId xmlns:a16="http://schemas.microsoft.com/office/drawing/2014/main" id="{DFA6C976-E355-E64D-B651-6D7E32AB9F4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35693" y="388414"/>
            <a:ext cx="4385256" cy="2477669"/>
          </a:xfrm>
          <a:prstGeom prst="rect">
            <a:avLst/>
          </a:prstGeom>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4309" y="237834"/>
            <a:ext cx="7012107" cy="558697"/>
          </a:xfrm>
          <a:noFill/>
          <a:ln>
            <a:noFill/>
          </a:ln>
        </p:spPr>
        <p:txBody>
          <a:bodyPr spcFirstLastPara="1" wrap="square" lIns="91425" tIns="45700" rIns="91425" bIns="45700" anchor="ctr" anchorCtr="0">
            <a:noAutofit/>
          </a:bodyPr>
          <a:lstStyle/>
          <a:p>
            <a:pPr algn="ctr"/>
            <a:r>
              <a:rPr lang="en-US" sz="2400" dirty="0">
                <a:solidFill>
                  <a:schemeClr val="tx1"/>
                </a:solidFill>
                <a:latin typeface="+mj-lt"/>
                <a:cs typeface="Times New Roman" panose="02020603050405020304" pitchFamily="18" charset="0"/>
              </a:rPr>
              <a:t>HEC-RAS-2D: Hydrodynamic Simulations</a:t>
            </a:r>
          </a:p>
        </p:txBody>
      </p:sp>
      <p:sp>
        <p:nvSpPr>
          <p:cNvPr id="8" name="Content Placeholder 2">
            <a:extLst>
              <a:ext uri="{FF2B5EF4-FFF2-40B4-BE49-F238E27FC236}">
                <a16:creationId xmlns:a16="http://schemas.microsoft.com/office/drawing/2014/main" id="{ECB0C43E-AE95-B3E8-85A8-6C68FF31DA31}"/>
              </a:ext>
            </a:extLst>
          </p:cNvPr>
          <p:cNvSpPr>
            <a:spLocks noGrp="1"/>
          </p:cNvSpPr>
          <p:nvPr>
            <p:ph sz="half" idx="1"/>
          </p:nvPr>
        </p:nvSpPr>
        <p:spPr>
          <a:xfrm>
            <a:off x="254310" y="746479"/>
            <a:ext cx="7081384" cy="5622048"/>
          </a:xfrm>
        </p:spPr>
        <p:txBody>
          <a:bodyPr vert="horz" lIns="91440" tIns="45720" rIns="91440" bIns="45720" rtlCol="0" anchor="t">
            <a:normAutofit fontScale="85000" lnSpcReduction="10000"/>
          </a:bodyPr>
          <a:lstStyle/>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mn-lt"/>
                <a:cs typeface="Arial" charset="0"/>
              </a:rPr>
              <a:t>HEC-RAS can perform two-dimensional (2D) hydrodynamic routing within the unsteady flow analysis portion of the program.</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mn-lt"/>
                <a:cs typeface="Arial" charset="0"/>
              </a:rPr>
              <a:t>2D flow areas in HEC-RAS can be used in several ways. The following are examples of how 2D flow areas can be used to support modeling with HEC-RAS:</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Detailed 2D channel modeling</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Detailed 2D channel and floodplain modeling</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Multiple 2D flow areas in the same geometry</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Directly connect multiple 2D flow areas with hydraulic structures</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Mixed flow regime. The 2D capability (as well as the 1D) can handle supercritical and subcritical flow, as well as the flow transitions from subcritical to super critical and super critical to subcritical (hydraulic jumps).</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mn-lt"/>
                <a:cs typeface="Arial" charset="0"/>
              </a:rPr>
              <a:t>2D flow modeling is accomplished by adding 2D flow area elements into the HEC-RAS model in the same manner as adding a storage area.</a:t>
            </a:r>
          </a:p>
          <a:p>
            <a:pPr marL="228600" indent="-228600">
              <a:lnSpc>
                <a:spcPct val="130000"/>
              </a:lnSpc>
              <a:spcBef>
                <a:spcPts val="0"/>
              </a:spcBef>
              <a:buClr>
                <a:srgbClr val="000000"/>
              </a:buClr>
              <a:buFont typeface="Arial" panose="020B0604020202020204" pitchFamily="34" charset="0"/>
              <a:buChar char="•"/>
            </a:pPr>
            <a:r>
              <a:rPr lang="en-US" sz="1800" b="0" dirty="0">
                <a:solidFill>
                  <a:schemeClr val="tx1"/>
                </a:solidFill>
                <a:latin typeface="+mn-lt"/>
                <a:cs typeface="Arial" charset="0"/>
              </a:rPr>
              <a:t>A 2D flow area is added by following these steps:</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Drawing a 2D flow area polygon</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Developing the 2D computational mesh</a:t>
            </a:r>
          </a:p>
          <a:p>
            <a:pPr marL="685800" lvl="1" indent="-228600">
              <a:lnSpc>
                <a:spcPct val="130000"/>
              </a:lnSpc>
              <a:spcBef>
                <a:spcPts val="0"/>
              </a:spcBef>
              <a:buClr>
                <a:srgbClr val="000000"/>
              </a:buClr>
              <a:buFont typeface="Arial" panose="020B0604020202020204" pitchFamily="34" charset="0"/>
            </a:pPr>
            <a:r>
              <a:rPr lang="en-US" b="0" dirty="0">
                <a:solidFill>
                  <a:schemeClr val="tx1"/>
                </a:solidFill>
                <a:latin typeface="+mn-lt"/>
                <a:cs typeface="Arial" charset="0"/>
              </a:rPr>
              <a:t>Linking the 2D flow areas to 1D model elements and/or directly connecting boundary conditions to the 2D areas.</a:t>
            </a:r>
          </a:p>
        </p:txBody>
      </p:sp>
    </p:spTree>
    <p:extLst>
      <p:ext uri="{BB962C8B-B14F-4D97-AF65-F5344CB8AC3E}">
        <p14:creationId xmlns:p14="http://schemas.microsoft.com/office/powerpoint/2010/main" val="2640083568"/>
      </p:ext>
    </p:extLst>
  </p:cSld>
  <p:clrMapOvr>
    <a:masterClrMapping/>
  </p:clrMapOvr>
  <mc:AlternateContent xmlns:mc="http://schemas.openxmlformats.org/markup-compatibility/2006" xmlns:p14="http://schemas.microsoft.com/office/powerpoint/2010/main">
    <mc:Choice Requires="p14">
      <p:transition spd="slow" p14:dur="2000" advTm="126048"/>
    </mc:Choice>
    <mc:Fallback xmlns="">
      <p:transition spd="slow" advTm="12604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62613"/>
            <a:ext cx="11734799"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mj-lt"/>
                <a:cs typeface="Times New Roman" panose="02020603050405020304" pitchFamily="18" charset="0"/>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4" y="757080"/>
            <a:ext cx="8381999" cy="5408193"/>
          </a:xfrm>
          <a:noFill/>
          <a:ln>
            <a:noFill/>
          </a:ln>
        </p:spPr>
        <p:txBody>
          <a:bodyPr spcFirstLastPara="1" vert="horz" wrap="square" lIns="91440" tIns="45720" rIns="91440" bIns="45720" rtlCol="0" anchor="t" anchorCtr="0">
            <a:normAutofit/>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The ERDC Environmental Laboratory (ERDC-EL) is developing a state-of-the-art water quality modeling system, Clearwater-Riverine, that simulates temperature and advanced nutrient cycling in branching river systems and floodplains, incorporating hydrodynamic, water quality, and meteorologic inputs from multiple data sources and models.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ClearWater-Riverine will enable the evaluation of system vulnerabilities and identification of adaptation pathways to improve the resilience of floodplain ecosystems to environmental stresses, which include increasing frequency and intensity of extreme precipitation events and decreasing freshwater flows.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Water quality kinetics, heat budget, and transport simulation capabilities in ClearWater-Riverine are furnished by ERDC's ClearWater modules. </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The ClearWater-Riverine framework links the capabilities provided by the ClearWater modules and advection-diffusion engine with the two-dimensional (2D) HEC-RAS model. </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HEC-RAS models have been developed for most of the watersheds around the world. By leveraging these existing models, ClearWater-Riverine provides a cost-effective, data-driven tool for impact assessment, planning studies, and the restoration and management of aquatic ecosystems.</a:t>
            </a:r>
          </a:p>
        </p:txBody>
      </p:sp>
      <p:pic>
        <p:nvPicPr>
          <p:cNvPr id="8" name="Picture 7" descr="A picture containing sky, outdoor, mountain, nature&#10;&#10;Description automatically generated">
            <a:extLst>
              <a:ext uri="{FF2B5EF4-FFF2-40B4-BE49-F238E27FC236}">
                <a16:creationId xmlns:a16="http://schemas.microsoft.com/office/drawing/2014/main" id="{3250A1B3-E182-146C-2659-FA74BD12CA96}"/>
              </a:ext>
            </a:extLst>
          </p:cNvPr>
          <p:cNvPicPr>
            <a:picLocks noChangeAspect="1"/>
          </p:cNvPicPr>
          <p:nvPr/>
        </p:nvPicPr>
        <p:blipFill rotWithShape="1">
          <a:blip r:embed="rId2"/>
          <a:srcRect l="13699" r="22322" b="-3"/>
          <a:stretch/>
        </p:blipFill>
        <p:spPr>
          <a:xfrm>
            <a:off x="8769370" y="899159"/>
            <a:ext cx="3048556" cy="4337859"/>
          </a:xfrm>
          <a:prstGeom prst="rect">
            <a:avLst/>
          </a:prstGeom>
        </p:spPr>
      </p:pic>
    </p:spTree>
    <p:extLst>
      <p:ext uri="{BB962C8B-B14F-4D97-AF65-F5344CB8AC3E}">
        <p14:creationId xmlns:p14="http://schemas.microsoft.com/office/powerpoint/2010/main" val="3927080909"/>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142866" y="262613"/>
            <a:ext cx="11827461"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mj-lt"/>
                <a:cs typeface="Times New Roman" panose="02020603050405020304" pitchFamily="18" charset="0"/>
              </a:rPr>
              <a:t>ClearWater-Riverine: 2D Water Quality Modeling with HEC-RAS </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3" y="757080"/>
            <a:ext cx="7730836" cy="5422047"/>
          </a:xfrm>
          <a:noFill/>
          <a:ln>
            <a:noFill/>
          </a:ln>
        </p:spPr>
        <p:txBody>
          <a:bodyPr spcFirstLastPara="1" vert="horz" wrap="square" lIns="91440" tIns="45720" rIns="91440" bIns="45720" rtlCol="0" anchor="t" anchorCtr="0">
            <a:normAutofit lnSpcReduction="10000"/>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Inputs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HEC-RAS-2D Model Data</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Volumetric flows, velocities, depths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Model grid (bathymetry)</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Observed meteorology and water quality time series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ClearWater water quality modules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Compute heat budget and constituent kinetics for each cell</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Water Quality Engine</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Computes advection-diffusion across the model grid at each time step</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Outputs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Time series of 2D water quality grids, one time series per variable</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Time series of simulated hydrodynamic and water quality data at user-selected locations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Framework</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Controls model input and output</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Controls the computational, input, and output time steps</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Controls simulation across the model grid</a:t>
            </a:r>
          </a:p>
          <a:p>
            <a:pPr marL="685800" lvl="1"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mn-lt"/>
                <a:cs typeface="Arial" charset="0"/>
              </a:rPr>
              <a:t>Coordinates engine, modules, and data</a:t>
            </a:r>
          </a:p>
          <a:p>
            <a:pPr marL="228600" indent="-228600">
              <a:lnSpc>
                <a:spcPct val="130000"/>
              </a:lnSpc>
              <a:spcBef>
                <a:spcPts val="0"/>
              </a:spcBef>
              <a:buClr>
                <a:srgbClr val="000000"/>
              </a:buClr>
              <a:buFont typeface="Arial" panose="020B0604020202020204" pitchFamily="34" charset="0"/>
              <a:buChar char="•"/>
            </a:pPr>
            <a:endParaRPr lang="en-US" sz="1600" b="0" dirty="0">
              <a:solidFill>
                <a:schemeClr val="tx1"/>
              </a:solidFill>
              <a:latin typeface="+mn-lt"/>
              <a:cs typeface="Arial" charset="0"/>
            </a:endParaRPr>
          </a:p>
          <a:p>
            <a:pPr marL="228600" indent="-228600">
              <a:lnSpc>
                <a:spcPct val="130000"/>
              </a:lnSpc>
              <a:spcBef>
                <a:spcPts val="0"/>
              </a:spcBef>
              <a:buClr>
                <a:srgbClr val="000000"/>
              </a:buClr>
              <a:buFont typeface="Arial" panose="020B0604020202020204" pitchFamily="34" charset="0"/>
              <a:buChar char="•"/>
            </a:pPr>
            <a:endParaRPr lang="en-US" sz="1600" b="0" dirty="0">
              <a:solidFill>
                <a:schemeClr val="tx1"/>
              </a:solidFill>
              <a:latin typeface="+mn-lt"/>
              <a:cs typeface="Arial" charset="0"/>
            </a:endParaRPr>
          </a:p>
        </p:txBody>
      </p:sp>
      <p:pic>
        <p:nvPicPr>
          <p:cNvPr id="5" name="Picture 4">
            <a:extLst>
              <a:ext uri="{FF2B5EF4-FFF2-40B4-BE49-F238E27FC236}">
                <a16:creationId xmlns:a16="http://schemas.microsoft.com/office/drawing/2014/main" id="{03895899-5BFF-F796-712B-8F1077516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291" y="757080"/>
            <a:ext cx="4225636" cy="5466038"/>
          </a:xfrm>
          <a:prstGeom prst="rect">
            <a:avLst/>
          </a:prstGeom>
        </p:spPr>
      </p:pic>
    </p:spTree>
    <p:extLst>
      <p:ext uri="{BB962C8B-B14F-4D97-AF65-F5344CB8AC3E}">
        <p14:creationId xmlns:p14="http://schemas.microsoft.com/office/powerpoint/2010/main" val="2705585501"/>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2460"/>
            <a:ext cx="11817927" cy="807720"/>
          </a:xfrm>
        </p:spPr>
        <p:txBody>
          <a:bodyPr>
            <a:noAutofit/>
          </a:bodyPr>
          <a:lstStyle/>
          <a:p>
            <a:pPr algn="ctr"/>
            <a:r>
              <a:rPr lang="en-US" sz="2400" dirty="0"/>
              <a:t>ClearWater-Riverine:</a:t>
            </a:r>
            <a:br>
              <a:rPr lang="en-US" sz="2400" dirty="0"/>
            </a:br>
            <a:r>
              <a:rPr lang="en-US" sz="2000" dirty="0"/>
              <a:t>Water Quality Modeling of Complex Channels and Floodplains with HEC-RAS-2D</a:t>
            </a: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2"/>
          <a:stretch>
            <a:fillRect/>
          </a:stretch>
        </p:blipFill>
        <p:spPr>
          <a:xfrm>
            <a:off x="924560" y="1127958"/>
            <a:ext cx="10626962" cy="5313481"/>
          </a:xfrm>
          <a:prstGeom prst="rect">
            <a:avLst/>
          </a:prstGeom>
        </p:spPr>
      </p:pic>
    </p:spTree>
    <p:extLst>
      <p:ext uri="{BB962C8B-B14F-4D97-AF65-F5344CB8AC3E}">
        <p14:creationId xmlns:p14="http://schemas.microsoft.com/office/powerpoint/2010/main" val="2527210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2460"/>
            <a:ext cx="11799522" cy="807720"/>
          </a:xfrm>
        </p:spPr>
        <p:txBody>
          <a:bodyPr>
            <a:noAutofit/>
          </a:bodyPr>
          <a:lstStyle/>
          <a:p>
            <a:pPr algn="ctr"/>
            <a:r>
              <a:rPr lang="en-US" sz="2400" dirty="0"/>
              <a:t>ClearWater-Riverine:</a:t>
            </a:r>
            <a:br>
              <a:rPr lang="en-US" sz="2400" dirty="0"/>
            </a:br>
            <a:r>
              <a:rPr lang="en-US" sz="2000" dirty="0"/>
              <a:t>Water Quality Modeling of Complex Channels and Floodplains with HEC-RAS-2D</a:t>
            </a:r>
          </a:p>
        </p:txBody>
      </p:sp>
      <p:pic>
        <p:nvPicPr>
          <p:cNvPr id="14" name="Picture 13" descr="A picture containing diagram&#10;&#10;Description automatically generated">
            <a:extLst>
              <a:ext uri="{FF2B5EF4-FFF2-40B4-BE49-F238E27FC236}">
                <a16:creationId xmlns:a16="http://schemas.microsoft.com/office/drawing/2014/main" id="{AFD5DB90-3585-4176-588C-7343AD1485D2}"/>
              </a:ext>
            </a:extLst>
          </p:cNvPr>
          <p:cNvPicPr>
            <a:picLocks noChangeAspect="1"/>
          </p:cNvPicPr>
          <p:nvPr/>
        </p:nvPicPr>
        <p:blipFill>
          <a:blip r:embed="rId2"/>
          <a:stretch>
            <a:fillRect/>
          </a:stretch>
        </p:blipFill>
        <p:spPr>
          <a:xfrm>
            <a:off x="352329" y="1327149"/>
            <a:ext cx="11599593" cy="4799331"/>
          </a:xfrm>
          <a:prstGeom prst="rect">
            <a:avLst/>
          </a:prstGeom>
        </p:spPr>
      </p:pic>
    </p:spTree>
    <p:extLst>
      <p:ext uri="{BB962C8B-B14F-4D97-AF65-F5344CB8AC3E}">
        <p14:creationId xmlns:p14="http://schemas.microsoft.com/office/powerpoint/2010/main" val="326952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99697" y="249037"/>
            <a:ext cx="11761075" cy="534712"/>
          </a:xfrm>
          <a:noFill/>
          <a:ln>
            <a:noFill/>
          </a:ln>
        </p:spPr>
        <p:txBody>
          <a:bodyPr spcFirstLastPara="1" wrap="square" lIns="91425" tIns="45700" rIns="91425" bIns="45700" anchor="ctr" anchorCtr="0">
            <a:noAutofit/>
          </a:bodyPr>
          <a:lstStyle/>
          <a:p>
            <a:pPr algn="ctr"/>
            <a:r>
              <a:rPr lang="en-US" altLang="en-US" sz="2800" dirty="0"/>
              <a:t>Gridded Surface Subsurface Hydrologic Analysis Program (GSSHA)</a:t>
            </a:r>
          </a:p>
        </p:txBody>
      </p:sp>
      <p:pic>
        <p:nvPicPr>
          <p:cNvPr id="3" name="Picture 2"/>
          <p:cNvPicPr>
            <a:picLocks noChangeAspect="1"/>
          </p:cNvPicPr>
          <p:nvPr/>
        </p:nvPicPr>
        <p:blipFill>
          <a:blip r:embed="rId2"/>
          <a:stretch>
            <a:fillRect/>
          </a:stretch>
        </p:blipFill>
        <p:spPr>
          <a:xfrm>
            <a:off x="2511851" y="1032472"/>
            <a:ext cx="7136765" cy="4793055"/>
          </a:xfrm>
          <a:prstGeom prst="rect">
            <a:avLst/>
          </a:prstGeom>
        </p:spPr>
      </p:pic>
    </p:spTree>
    <p:extLst>
      <p:ext uri="{BB962C8B-B14F-4D97-AF65-F5344CB8AC3E}">
        <p14:creationId xmlns:p14="http://schemas.microsoft.com/office/powerpoint/2010/main" val="975780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78676" y="226848"/>
            <a:ext cx="11803117" cy="582448"/>
          </a:xfrm>
          <a:noFill/>
          <a:ln>
            <a:noFill/>
          </a:ln>
        </p:spPr>
        <p:txBody>
          <a:bodyPr spcFirstLastPara="1" wrap="square" lIns="91425" tIns="45700" rIns="91425" bIns="45700" anchor="ctr" anchorCtr="0">
            <a:noAutofit/>
          </a:bodyPr>
          <a:lstStyle/>
          <a:p>
            <a:pPr algn="ctr"/>
            <a:r>
              <a:rPr lang="en-US" sz="2800" dirty="0"/>
              <a:t>What is GSSHA?</a:t>
            </a:r>
          </a:p>
        </p:txBody>
      </p:sp>
      <p:sp>
        <p:nvSpPr>
          <p:cNvPr id="3" name="Rectangle 3"/>
          <p:cNvSpPr txBox="1">
            <a:spLocks noChangeArrowheads="1"/>
          </p:cNvSpPr>
          <p:nvPr/>
        </p:nvSpPr>
        <p:spPr>
          <a:xfrm>
            <a:off x="545070" y="815546"/>
            <a:ext cx="5593492" cy="522690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28600" indent="-228600">
              <a:spcBef>
                <a:spcPts val="225"/>
              </a:spcBef>
              <a:buClr>
                <a:schemeClr val="tx1"/>
              </a:buClr>
              <a:buSzPts val="1800"/>
              <a:buFont typeface="Arial" panose="020B0604020202020204" pitchFamily="34" charset="0"/>
              <a:buChar char="•"/>
              <a:defRPr sz="1600">
                <a:solidFill>
                  <a:srgbClr val="3F3F3F"/>
                </a:solidFill>
              </a:defRPr>
            </a:lvl1pPr>
            <a:lvl2pPr marL="685800" indent="-228600">
              <a:spcBef>
                <a:spcPts val="225"/>
              </a:spcBef>
              <a:buClr>
                <a:schemeClr val="tx1"/>
              </a:buClr>
              <a:buSzPts val="1800"/>
              <a:buChar char="•"/>
              <a:defRPr sz="1600">
                <a:solidFill>
                  <a:srgbClr val="3F3F3F"/>
                </a:solidFill>
              </a:defRPr>
            </a:lvl2pPr>
            <a:lvl3pPr marL="1371600" indent="-295275">
              <a:spcBef>
                <a:spcPts val="225"/>
              </a:spcBef>
              <a:buClr>
                <a:srgbClr val="FF0000"/>
              </a:buClr>
              <a:buSzPts val="1050"/>
              <a:buChar char="►"/>
              <a:defRPr sz="1500" b="1">
                <a:solidFill>
                  <a:srgbClr val="3F3F3F"/>
                </a:solidFill>
              </a:defRPr>
            </a:lvl3pPr>
            <a:lvl4pPr marL="1828800" indent="-323850">
              <a:spcBef>
                <a:spcPts val="225"/>
              </a:spcBef>
              <a:buClr>
                <a:srgbClr val="3F3F3F"/>
              </a:buClr>
              <a:buSzPts val="1500"/>
              <a:buChar char="–"/>
              <a:defRPr sz="1500" b="1">
                <a:solidFill>
                  <a:srgbClr val="3F3F3F"/>
                </a:solidFill>
              </a:defRPr>
            </a:lvl4pPr>
            <a:lvl5pPr marL="2286000" indent="-323850">
              <a:spcBef>
                <a:spcPts val="225"/>
              </a:spcBef>
              <a:buClr>
                <a:srgbClr val="3F3F3F"/>
              </a:buClr>
              <a:buSzPts val="1500"/>
              <a:buChar char="»"/>
              <a:defRPr sz="1500" b="1">
                <a:solidFill>
                  <a:srgbClr val="3F3F3F"/>
                </a:solidFill>
              </a:defRPr>
            </a:lvl5pPr>
            <a:lvl6pPr marL="2743200" indent="-342900">
              <a:spcBef>
                <a:spcPts val="360"/>
              </a:spcBef>
              <a:buClr>
                <a:schemeClr val="dk1"/>
              </a:buClr>
              <a:buSzPts val="1800"/>
              <a:buChar char="•"/>
              <a:defRPr sz="1500">
                <a:solidFill>
                  <a:schemeClr val="dk1"/>
                </a:solidFill>
              </a:defRPr>
            </a:lvl6pPr>
            <a:lvl7pPr marL="3200400" indent="-342900">
              <a:spcBef>
                <a:spcPts val="360"/>
              </a:spcBef>
              <a:buClr>
                <a:schemeClr val="dk1"/>
              </a:buClr>
              <a:buSzPts val="1800"/>
              <a:buChar char="•"/>
              <a:defRPr sz="1500">
                <a:solidFill>
                  <a:schemeClr val="dk1"/>
                </a:solidFill>
              </a:defRPr>
            </a:lvl7pPr>
            <a:lvl8pPr marL="3657600" indent="-342900">
              <a:spcBef>
                <a:spcPts val="360"/>
              </a:spcBef>
              <a:buClr>
                <a:schemeClr val="dk1"/>
              </a:buClr>
              <a:buSzPts val="1800"/>
              <a:buChar char="•"/>
              <a:defRPr sz="1500">
                <a:solidFill>
                  <a:schemeClr val="dk1"/>
                </a:solidFill>
              </a:defRPr>
            </a:lvl8pPr>
            <a:lvl9pPr marL="4114800" indent="-342900">
              <a:spcBef>
                <a:spcPts val="360"/>
              </a:spcBef>
              <a:buClr>
                <a:schemeClr val="dk1"/>
              </a:buClr>
              <a:buSzPts val="1800"/>
              <a:buChar char="•"/>
              <a:defRPr sz="1500">
                <a:solidFill>
                  <a:schemeClr val="dk1"/>
                </a:solidFill>
              </a:defRPr>
            </a:lvl9pPr>
          </a:lstStyle>
          <a:p>
            <a:r>
              <a:rPr lang="en-US" sz="2000" dirty="0"/>
              <a:t>GSSHA is a complete watershed simulation and management model used for hydrologic, hydraulic, sediment and quality simulation and management.</a:t>
            </a:r>
          </a:p>
          <a:p>
            <a:r>
              <a:rPr lang="en-US" sz="2000" dirty="0"/>
              <a:t>GSSHA is a fully distributed, physics-based (process-based, deterministic) model that utilizes a grid to represent the watershed.</a:t>
            </a:r>
          </a:p>
          <a:p>
            <a:r>
              <a:rPr lang="en-US" sz="2000" dirty="0"/>
              <a:t>GSSHA is a product of the ERDC Coastal and Hydraulics Laboratory (CHL)</a:t>
            </a:r>
          </a:p>
          <a:p>
            <a:pPr lvl="1"/>
            <a:r>
              <a:rPr lang="en-US" sz="2000" dirty="0"/>
              <a:t>Maintained</a:t>
            </a:r>
          </a:p>
          <a:p>
            <a:pPr lvl="1"/>
            <a:r>
              <a:rPr lang="en-US" sz="2000" dirty="0"/>
              <a:t>Supported</a:t>
            </a:r>
          </a:p>
          <a:p>
            <a:pPr lvl="1"/>
            <a:r>
              <a:rPr lang="en-US" sz="2000" dirty="0"/>
              <a:t>Distributed</a:t>
            </a:r>
          </a:p>
          <a:p>
            <a:r>
              <a:rPr lang="en-US" sz="2000" dirty="0"/>
              <a:t>GSSHA is a direct descendent of the surface water hydrologic model CASC2D developed at Colorado State University.</a:t>
            </a:r>
          </a:p>
          <a:p>
            <a:endParaRPr lang="en-US" sz="2000" dirty="0"/>
          </a:p>
          <a:p>
            <a:endParaRPr lang="en-US" sz="2000" dirty="0"/>
          </a:p>
          <a:p>
            <a:endParaRPr lang="en-US" sz="2000" dirty="0"/>
          </a:p>
        </p:txBody>
      </p:sp>
      <p:pic>
        <p:nvPicPr>
          <p:cNvPr id="4" name="Picture 4"/>
          <p:cNvPicPr>
            <a:picLocks noGrp="1" noChangeAspect="1" noChangeArrowheads="1"/>
          </p:cNvPicPr>
          <p:nvPr>
            <p:ph sz="half" idx="4294967295"/>
          </p:nvPr>
        </p:nvPicPr>
        <p:blipFill>
          <a:blip r:embed="rId2"/>
          <a:srcRect/>
          <a:stretch>
            <a:fillRect/>
          </a:stretch>
        </p:blipFill>
        <p:spPr>
          <a:xfrm>
            <a:off x="6138562" y="917029"/>
            <a:ext cx="5581942" cy="4507333"/>
          </a:xfrm>
          <a:prstGeom prst="rect">
            <a:avLst/>
          </a:prstGeom>
          <a:noFill/>
          <a:ln/>
        </p:spPr>
      </p:pic>
    </p:spTree>
    <p:extLst>
      <p:ext uri="{BB962C8B-B14F-4D97-AF65-F5344CB8AC3E}">
        <p14:creationId xmlns:p14="http://schemas.microsoft.com/office/powerpoint/2010/main" val="2439416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78676" y="226848"/>
            <a:ext cx="11803117" cy="582448"/>
          </a:xfrm>
          <a:noFill/>
          <a:ln>
            <a:noFill/>
          </a:ln>
        </p:spPr>
        <p:txBody>
          <a:bodyPr spcFirstLastPara="1" wrap="square" lIns="91425" tIns="45700" rIns="91425" bIns="45700" anchor="ctr" anchorCtr="0">
            <a:noAutofit/>
          </a:bodyPr>
          <a:lstStyle/>
          <a:p>
            <a:pPr algn="ctr"/>
            <a:r>
              <a:rPr lang="en-US" sz="2800" dirty="0"/>
              <a:t>GSSHA Benefits for Modeling NNBF Design</a:t>
            </a:r>
          </a:p>
        </p:txBody>
      </p:sp>
      <p:sp>
        <p:nvSpPr>
          <p:cNvPr id="3" name="Rectangle 3"/>
          <p:cNvSpPr txBox="1">
            <a:spLocks noChangeArrowheads="1"/>
          </p:cNvSpPr>
          <p:nvPr/>
        </p:nvSpPr>
        <p:spPr>
          <a:xfrm>
            <a:off x="425953" y="815546"/>
            <a:ext cx="5701059" cy="522690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28600" indent="-228600">
              <a:spcBef>
                <a:spcPts val="225"/>
              </a:spcBef>
              <a:buClr>
                <a:schemeClr val="tx1"/>
              </a:buClr>
              <a:buSzPts val="1800"/>
              <a:buFont typeface="Arial" panose="020B0604020202020204" pitchFamily="34" charset="0"/>
              <a:buChar char="•"/>
              <a:defRPr sz="1600">
                <a:solidFill>
                  <a:srgbClr val="3F3F3F"/>
                </a:solidFill>
              </a:defRPr>
            </a:lvl1pPr>
            <a:lvl2pPr marL="685800" indent="-228600">
              <a:spcBef>
                <a:spcPts val="225"/>
              </a:spcBef>
              <a:buClr>
                <a:schemeClr val="tx1"/>
              </a:buClr>
              <a:buSzPts val="1800"/>
              <a:buChar char="•"/>
              <a:defRPr sz="1600">
                <a:solidFill>
                  <a:srgbClr val="3F3F3F"/>
                </a:solidFill>
              </a:defRPr>
            </a:lvl2pPr>
            <a:lvl3pPr marL="1371600" indent="-295275">
              <a:spcBef>
                <a:spcPts val="225"/>
              </a:spcBef>
              <a:buClr>
                <a:srgbClr val="FF0000"/>
              </a:buClr>
              <a:buSzPts val="1050"/>
              <a:buChar char="►"/>
              <a:defRPr sz="1500" b="1">
                <a:solidFill>
                  <a:srgbClr val="3F3F3F"/>
                </a:solidFill>
              </a:defRPr>
            </a:lvl3pPr>
            <a:lvl4pPr marL="1828800" indent="-323850">
              <a:spcBef>
                <a:spcPts val="225"/>
              </a:spcBef>
              <a:buClr>
                <a:srgbClr val="3F3F3F"/>
              </a:buClr>
              <a:buSzPts val="1500"/>
              <a:buChar char="–"/>
              <a:defRPr sz="1500" b="1">
                <a:solidFill>
                  <a:srgbClr val="3F3F3F"/>
                </a:solidFill>
              </a:defRPr>
            </a:lvl4pPr>
            <a:lvl5pPr marL="2286000" indent="-323850">
              <a:spcBef>
                <a:spcPts val="225"/>
              </a:spcBef>
              <a:buClr>
                <a:srgbClr val="3F3F3F"/>
              </a:buClr>
              <a:buSzPts val="1500"/>
              <a:buChar char="»"/>
              <a:defRPr sz="1500" b="1">
                <a:solidFill>
                  <a:srgbClr val="3F3F3F"/>
                </a:solidFill>
              </a:defRPr>
            </a:lvl5pPr>
            <a:lvl6pPr marL="2743200" indent="-342900">
              <a:spcBef>
                <a:spcPts val="360"/>
              </a:spcBef>
              <a:buClr>
                <a:schemeClr val="dk1"/>
              </a:buClr>
              <a:buSzPts val="1800"/>
              <a:buChar char="•"/>
              <a:defRPr sz="1500">
                <a:solidFill>
                  <a:schemeClr val="dk1"/>
                </a:solidFill>
              </a:defRPr>
            </a:lvl6pPr>
            <a:lvl7pPr marL="3200400" indent="-342900">
              <a:spcBef>
                <a:spcPts val="360"/>
              </a:spcBef>
              <a:buClr>
                <a:schemeClr val="dk1"/>
              </a:buClr>
              <a:buSzPts val="1800"/>
              <a:buChar char="•"/>
              <a:defRPr sz="1500">
                <a:solidFill>
                  <a:schemeClr val="dk1"/>
                </a:solidFill>
              </a:defRPr>
            </a:lvl7pPr>
            <a:lvl8pPr marL="3657600" indent="-342900">
              <a:spcBef>
                <a:spcPts val="360"/>
              </a:spcBef>
              <a:buClr>
                <a:schemeClr val="dk1"/>
              </a:buClr>
              <a:buSzPts val="1800"/>
              <a:buChar char="•"/>
              <a:defRPr sz="1500">
                <a:solidFill>
                  <a:schemeClr val="dk1"/>
                </a:solidFill>
              </a:defRPr>
            </a:lvl8pPr>
            <a:lvl9pPr marL="4114800" indent="-342900">
              <a:spcBef>
                <a:spcPts val="360"/>
              </a:spcBef>
              <a:buClr>
                <a:schemeClr val="dk1"/>
              </a:buClr>
              <a:buSzPts val="1800"/>
              <a:buChar char="•"/>
              <a:defRPr sz="1500">
                <a:solidFill>
                  <a:schemeClr val="dk1"/>
                </a:solidFill>
              </a:defRPr>
            </a:lvl9pPr>
          </a:lstStyle>
          <a:p>
            <a:r>
              <a:rPr lang="en-US" sz="2000" dirty="0"/>
              <a:t>Ability to simulate physical processes and spatial variability across the landscape:</a:t>
            </a:r>
          </a:p>
          <a:p>
            <a:pPr lvl="1"/>
            <a:r>
              <a:rPr lang="en-US" sz="2000" dirty="0"/>
              <a:t>Provides more accurate model results</a:t>
            </a:r>
          </a:p>
          <a:p>
            <a:pPr lvl="1"/>
            <a:r>
              <a:rPr lang="en-US" sz="2000" dirty="0"/>
              <a:t>Enables better representation of future alternatives, where the system may change in ways that have not been captured by past observations and measurements.</a:t>
            </a:r>
          </a:p>
          <a:p>
            <a:endParaRPr lang="en-US" sz="2000" dirty="0"/>
          </a:p>
        </p:txBody>
      </p:sp>
      <p:pic>
        <p:nvPicPr>
          <p:cNvPr id="5" name="Picture 4" descr="50m_lu">
            <a:extLst>
              <a:ext uri="{FF2B5EF4-FFF2-40B4-BE49-F238E27FC236}">
                <a16:creationId xmlns:a16="http://schemas.microsoft.com/office/drawing/2014/main" id="{FA3C0D4F-677D-5DEA-B174-0FCA4B950EFC}"/>
              </a:ext>
            </a:extLst>
          </p:cNvPr>
          <p:cNvPicPr>
            <a:picLocks noChangeAspect="1" noChangeArrowheads="1"/>
          </p:cNvPicPr>
          <p:nvPr/>
        </p:nvPicPr>
        <p:blipFill>
          <a:blip r:embed="rId2"/>
          <a:srcRect/>
          <a:stretch>
            <a:fillRect/>
          </a:stretch>
        </p:blipFill>
        <p:spPr bwMode="auto">
          <a:xfrm>
            <a:off x="6127012" y="838324"/>
            <a:ext cx="4729915" cy="3426373"/>
          </a:xfrm>
          <a:prstGeom prst="rect">
            <a:avLst/>
          </a:prstGeom>
          <a:noFill/>
        </p:spPr>
      </p:pic>
      <p:pic>
        <p:nvPicPr>
          <p:cNvPr id="6" name="Picture 5">
            <a:extLst>
              <a:ext uri="{FF2B5EF4-FFF2-40B4-BE49-F238E27FC236}">
                <a16:creationId xmlns:a16="http://schemas.microsoft.com/office/drawing/2014/main" id="{F7ABB76A-0EA5-A37A-520C-4EE242AC2E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5058" y="4331769"/>
            <a:ext cx="2846463" cy="1918681"/>
          </a:xfrm>
          <a:prstGeom prst="rect">
            <a:avLst/>
          </a:prstGeom>
        </p:spPr>
      </p:pic>
      <p:pic>
        <p:nvPicPr>
          <p:cNvPr id="7" name="Picture 6">
            <a:extLst>
              <a:ext uri="{FF2B5EF4-FFF2-40B4-BE49-F238E27FC236}">
                <a16:creationId xmlns:a16="http://schemas.microsoft.com/office/drawing/2014/main" id="{DE323554-5659-CEF3-9F7A-7030DBE86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7012" y="4338019"/>
            <a:ext cx="2960016" cy="1918681"/>
          </a:xfrm>
          <a:prstGeom prst="rect">
            <a:avLst/>
          </a:prstGeom>
        </p:spPr>
      </p:pic>
      <p:pic>
        <p:nvPicPr>
          <p:cNvPr id="8" name="Picture 7">
            <a:extLst>
              <a:ext uri="{FF2B5EF4-FFF2-40B4-BE49-F238E27FC236}">
                <a16:creationId xmlns:a16="http://schemas.microsoft.com/office/drawing/2014/main" id="{3F8C1F47-4C05-382E-7EA8-058CC761AC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953" y="3695637"/>
            <a:ext cx="5639037" cy="2561063"/>
          </a:xfrm>
          <a:prstGeom prst="rect">
            <a:avLst/>
          </a:prstGeom>
        </p:spPr>
      </p:pic>
    </p:spTree>
    <p:extLst>
      <p:ext uri="{BB962C8B-B14F-4D97-AF65-F5344CB8AC3E}">
        <p14:creationId xmlns:p14="http://schemas.microsoft.com/office/powerpoint/2010/main" val="2927085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78676" y="263161"/>
            <a:ext cx="11782095" cy="498840"/>
          </a:xfrm>
          <a:noFill/>
          <a:ln>
            <a:noFill/>
          </a:ln>
        </p:spPr>
        <p:txBody>
          <a:bodyPr spcFirstLastPara="1" wrap="square" lIns="91425" tIns="45700" rIns="91425" bIns="45700" anchor="ctr" anchorCtr="0">
            <a:noAutofit/>
          </a:bodyPr>
          <a:lstStyle/>
          <a:p>
            <a:pPr algn="ctr"/>
            <a:r>
              <a:rPr lang="en-US" sz="2800" dirty="0"/>
              <a:t>Physically Based Parameters</a:t>
            </a:r>
          </a:p>
        </p:txBody>
      </p:sp>
      <p:sp>
        <p:nvSpPr>
          <p:cNvPr id="3" name="Rectangle 3"/>
          <p:cNvSpPr txBox="1">
            <a:spLocks noChangeArrowheads="1"/>
          </p:cNvSpPr>
          <p:nvPr/>
        </p:nvSpPr>
        <p:spPr>
          <a:xfrm>
            <a:off x="383800" y="862566"/>
            <a:ext cx="4934434" cy="44958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RPr/>
            </a:defPPr>
            <a:lvl1pPr marL="228600" indent="-228600">
              <a:spcBef>
                <a:spcPts val="225"/>
              </a:spcBef>
              <a:buClr>
                <a:schemeClr val="tx1"/>
              </a:buClr>
              <a:buSzPts val="1800"/>
              <a:buFont typeface="Arial" panose="020B0604020202020204" pitchFamily="34" charset="0"/>
              <a:buChar char="•"/>
              <a:defRPr sz="2000">
                <a:solidFill>
                  <a:srgbClr val="3F3F3F"/>
                </a:solidFill>
              </a:defRPr>
            </a:lvl1pPr>
            <a:lvl2pPr marL="685800" indent="-228600">
              <a:spcBef>
                <a:spcPts val="225"/>
              </a:spcBef>
              <a:buClr>
                <a:schemeClr val="tx1"/>
              </a:buClr>
              <a:buSzPts val="1800"/>
              <a:buChar char="•"/>
              <a:defRPr sz="2000">
                <a:solidFill>
                  <a:srgbClr val="3F3F3F"/>
                </a:solidFill>
              </a:defRPr>
            </a:lvl2pPr>
            <a:lvl3pPr marL="1371600" indent="-295275">
              <a:spcBef>
                <a:spcPts val="225"/>
              </a:spcBef>
              <a:buClr>
                <a:srgbClr val="FF0000"/>
              </a:buClr>
              <a:buSzPts val="1050"/>
              <a:buChar char="►"/>
              <a:defRPr sz="1500" b="1">
                <a:solidFill>
                  <a:srgbClr val="3F3F3F"/>
                </a:solidFill>
              </a:defRPr>
            </a:lvl3pPr>
            <a:lvl4pPr marL="1828800" indent="-323850">
              <a:spcBef>
                <a:spcPts val="225"/>
              </a:spcBef>
              <a:buClr>
                <a:srgbClr val="3F3F3F"/>
              </a:buClr>
              <a:buSzPts val="1500"/>
              <a:buChar char="–"/>
              <a:defRPr sz="1500" b="1">
                <a:solidFill>
                  <a:srgbClr val="3F3F3F"/>
                </a:solidFill>
              </a:defRPr>
            </a:lvl4pPr>
            <a:lvl5pPr marL="2286000" indent="-323850">
              <a:spcBef>
                <a:spcPts val="225"/>
              </a:spcBef>
              <a:buClr>
                <a:srgbClr val="3F3F3F"/>
              </a:buClr>
              <a:buSzPts val="1500"/>
              <a:buChar char="»"/>
              <a:defRPr sz="1500" b="1">
                <a:solidFill>
                  <a:srgbClr val="3F3F3F"/>
                </a:solidFill>
              </a:defRPr>
            </a:lvl5pPr>
            <a:lvl6pPr marL="2743200" indent="-342900">
              <a:spcBef>
                <a:spcPts val="360"/>
              </a:spcBef>
              <a:buClr>
                <a:schemeClr val="dk1"/>
              </a:buClr>
              <a:buSzPts val="1800"/>
              <a:buChar char="•"/>
              <a:defRPr sz="1500">
                <a:solidFill>
                  <a:schemeClr val="dk1"/>
                </a:solidFill>
              </a:defRPr>
            </a:lvl6pPr>
            <a:lvl7pPr marL="3200400" indent="-342900">
              <a:spcBef>
                <a:spcPts val="360"/>
              </a:spcBef>
              <a:buClr>
                <a:schemeClr val="dk1"/>
              </a:buClr>
              <a:buSzPts val="1800"/>
              <a:buChar char="•"/>
              <a:defRPr sz="1500">
                <a:solidFill>
                  <a:schemeClr val="dk1"/>
                </a:solidFill>
              </a:defRPr>
            </a:lvl7pPr>
            <a:lvl8pPr marL="3657600" indent="-342900">
              <a:spcBef>
                <a:spcPts val="360"/>
              </a:spcBef>
              <a:buClr>
                <a:schemeClr val="dk1"/>
              </a:buClr>
              <a:buSzPts val="1800"/>
              <a:buChar char="•"/>
              <a:defRPr sz="1500">
                <a:solidFill>
                  <a:schemeClr val="dk1"/>
                </a:solidFill>
              </a:defRPr>
            </a:lvl8pPr>
            <a:lvl9pPr marL="4114800" indent="-342900">
              <a:spcBef>
                <a:spcPts val="360"/>
              </a:spcBef>
              <a:buClr>
                <a:schemeClr val="dk1"/>
              </a:buClr>
              <a:buSzPts val="1800"/>
              <a:buChar char="•"/>
              <a:defRPr sz="1500">
                <a:solidFill>
                  <a:schemeClr val="dk1"/>
                </a:solidFill>
              </a:defRPr>
            </a:lvl9pPr>
          </a:lstStyle>
          <a:p>
            <a:r>
              <a:rPr lang="en-US" dirty="0"/>
              <a:t>Values are based on physical conditions:</a:t>
            </a:r>
          </a:p>
          <a:p>
            <a:pPr lvl="1"/>
            <a:r>
              <a:rPr lang="en-US" dirty="0"/>
              <a:t>Extendible beyond calibration range</a:t>
            </a:r>
          </a:p>
          <a:p>
            <a:pPr lvl="1"/>
            <a:r>
              <a:rPr lang="en-US" dirty="0"/>
              <a:t>May reduce amount of calibration data needed relative to empirical and stochastic methods</a:t>
            </a:r>
          </a:p>
          <a:p>
            <a:r>
              <a:rPr lang="en-US" dirty="0"/>
              <a:t>The ability to simulate the complex dynamics of actual physical conditions provides a means to logically alter parameters based on changing conditions.</a:t>
            </a:r>
          </a:p>
          <a:p>
            <a:pPr lvl="1"/>
            <a:r>
              <a:rPr lang="en-US" dirty="0"/>
              <a:t>Land use changes</a:t>
            </a:r>
          </a:p>
          <a:p>
            <a:pPr lvl="1"/>
            <a:r>
              <a:rPr lang="en-US" dirty="0"/>
              <a:t>Project alternatives</a:t>
            </a:r>
          </a:p>
          <a:p>
            <a:pPr lvl="1"/>
            <a:r>
              <a:rPr lang="en-US" dirty="0"/>
              <a:t>Climate change</a:t>
            </a:r>
          </a:p>
          <a:p>
            <a:pPr lvl="1"/>
            <a:endParaRPr lang="en-US" dirty="0"/>
          </a:p>
        </p:txBody>
      </p:sp>
      <p:pic>
        <p:nvPicPr>
          <p:cNvPr id="4" name="Picture 3"/>
          <p:cNvPicPr>
            <a:picLocks noChangeAspect="1"/>
          </p:cNvPicPr>
          <p:nvPr/>
        </p:nvPicPr>
        <p:blipFill>
          <a:blip r:embed="rId2"/>
          <a:stretch>
            <a:fillRect/>
          </a:stretch>
        </p:blipFill>
        <p:spPr>
          <a:xfrm>
            <a:off x="5456698" y="862566"/>
            <a:ext cx="6351504" cy="4374930"/>
          </a:xfrm>
          <a:prstGeom prst="rect">
            <a:avLst/>
          </a:prstGeom>
        </p:spPr>
      </p:pic>
    </p:spTree>
    <p:extLst>
      <p:ext uri="{BB962C8B-B14F-4D97-AF65-F5344CB8AC3E}">
        <p14:creationId xmlns:p14="http://schemas.microsoft.com/office/powerpoint/2010/main" val="98747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568410" y="968017"/>
            <a:ext cx="7807493" cy="4975583"/>
          </a:xfrm>
          <a:prstGeom prst="rect">
            <a:avLst/>
          </a:prstGeom>
          <a:noFill/>
          <a:ln>
            <a:noFill/>
          </a:ln>
        </p:spPr>
        <p:txBody>
          <a:bodyPr spcFirstLastPara="1" wrap="square" lIns="91425" tIns="45700" rIns="91425" bIns="45700" anchor="t" anchorCtr="0">
            <a:noAutofit/>
          </a:bodyPr>
          <a:lstStyle/>
          <a:p>
            <a:pPr marL="171450" lvl="0" indent="-171450" algn="l" rtl="0">
              <a:lnSpc>
                <a:spcPct val="120000"/>
              </a:lnSpc>
              <a:spcBef>
                <a:spcPts val="0"/>
              </a:spcBef>
              <a:spcAft>
                <a:spcPts val="0"/>
              </a:spcAft>
              <a:buClr>
                <a:srgbClr val="3F3F3F"/>
              </a:buClr>
              <a:buSzPts val="1800"/>
              <a:buFont typeface="Arial" panose="020B0604020202020204" pitchFamily="34" charset="0"/>
              <a:buChar char="•"/>
            </a:pPr>
            <a:r>
              <a:rPr lang="en-US" sz="1600" b="0" dirty="0">
                <a:solidFill>
                  <a:srgbClr val="000000"/>
                </a:solidFill>
                <a:effectLst/>
                <a:latin typeface="+mn-lt"/>
                <a:ea typeface="Calibri" panose="020F0502020204030204" pitchFamily="34" charset="0"/>
              </a:rPr>
              <a:t>Examples of these coordination activities include:</a:t>
            </a:r>
          </a:p>
          <a:p>
            <a:pPr marL="742950" lvl="1" indent="-285750">
              <a:lnSpc>
                <a:spcPct val="120000"/>
              </a:lnSpc>
              <a:spcBef>
                <a:spcPts val="0"/>
              </a:spcBef>
              <a:buClr>
                <a:srgbClr val="3F3F3F"/>
              </a:buClr>
            </a:pPr>
            <a:r>
              <a:rPr lang="en-US" sz="1600" b="0" dirty="0">
                <a:solidFill>
                  <a:srgbClr val="000000"/>
                </a:solidFill>
                <a:latin typeface="+mn-lt"/>
                <a:ea typeface="Calibri" panose="020F0502020204030204" pitchFamily="34" charset="0"/>
              </a:rPr>
              <a:t>R</a:t>
            </a:r>
            <a:r>
              <a:rPr lang="en-US" sz="1600" b="0" dirty="0">
                <a:solidFill>
                  <a:srgbClr val="000000"/>
                </a:solidFill>
                <a:effectLst/>
                <a:latin typeface="+mn-lt"/>
                <a:ea typeface="Calibri" panose="020F0502020204030204" pitchFamily="34" charset="0"/>
              </a:rPr>
              <a:t>eservoir management with upland agricultural land management</a:t>
            </a:r>
          </a:p>
          <a:p>
            <a:pPr marL="742950" lvl="1" indent="-285750">
              <a:lnSpc>
                <a:spcPct val="120000"/>
              </a:lnSpc>
              <a:spcBef>
                <a:spcPts val="0"/>
              </a:spcBef>
              <a:buClr>
                <a:srgbClr val="3F3F3F"/>
              </a:buClr>
            </a:pPr>
            <a:r>
              <a:rPr lang="en-US" sz="1600" b="0" dirty="0">
                <a:solidFill>
                  <a:srgbClr val="000000"/>
                </a:solidFill>
                <a:effectLst/>
                <a:latin typeface="+mn-lt"/>
                <a:ea typeface="Calibri" panose="020F0502020204030204" pitchFamily="34" charset="0"/>
              </a:rPr>
              <a:t>Coordinating NNBF solutions (e.g., levee plantings and setbacks) with existing agricultural land management and conservation practice implementation.</a:t>
            </a:r>
          </a:p>
          <a:p>
            <a:pPr marL="285750" indent="-285750">
              <a:lnSpc>
                <a:spcPct val="120000"/>
              </a:lnSpc>
              <a:spcBef>
                <a:spcPts val="0"/>
              </a:spcBef>
              <a:buClr>
                <a:srgbClr val="3F3F3F"/>
              </a:buClr>
              <a:buFont typeface="Arial" panose="020B0604020202020204" pitchFamily="34" charset="0"/>
              <a:buChar char="•"/>
            </a:pPr>
            <a:r>
              <a:rPr lang="en-US" sz="1600" b="0" dirty="0">
                <a:solidFill>
                  <a:srgbClr val="000000"/>
                </a:solidFill>
                <a:effectLst/>
                <a:latin typeface="+mn-lt"/>
                <a:ea typeface="Calibri" panose="020F0502020204030204" pitchFamily="34" charset="0"/>
              </a:rPr>
              <a:t>Our primary objectives in the first three years are to:</a:t>
            </a:r>
          </a:p>
          <a:p>
            <a:pPr marL="742950" lvl="1" indent="-285750">
              <a:lnSpc>
                <a:spcPct val="120000"/>
              </a:lnSpc>
              <a:spcBef>
                <a:spcPts val="0"/>
              </a:spcBef>
              <a:buClr>
                <a:srgbClr val="3F3F3F"/>
              </a:buClr>
              <a:buFont typeface="Arial" panose="020B0604020202020204" pitchFamily="34" charset="0"/>
              <a:buChar char="•"/>
            </a:pPr>
            <a:r>
              <a:rPr lang="en-US" sz="1600" b="0" dirty="0">
                <a:solidFill>
                  <a:srgbClr val="000000"/>
                </a:solidFill>
                <a:effectLst/>
                <a:latin typeface="+mn-lt"/>
                <a:ea typeface="Calibri" panose="020F0502020204030204" pitchFamily="34" charset="0"/>
              </a:rPr>
              <a:t>Assess the feasibility of this approach through nationwide data scoping and stakeholder engagement</a:t>
            </a:r>
          </a:p>
          <a:p>
            <a:pPr marL="742950" lvl="1" indent="-285750">
              <a:lnSpc>
                <a:spcPct val="120000"/>
              </a:lnSpc>
              <a:spcBef>
                <a:spcPts val="0"/>
              </a:spcBef>
              <a:buClr>
                <a:srgbClr val="3F3F3F"/>
              </a:buClr>
              <a:buFont typeface="Arial" panose="020B0604020202020204" pitchFamily="34" charset="0"/>
              <a:buChar char="•"/>
            </a:pPr>
            <a:r>
              <a:rPr lang="en-US" sz="1600" b="0" dirty="0">
                <a:solidFill>
                  <a:srgbClr val="000000"/>
                </a:solidFill>
                <a:effectLst/>
                <a:latin typeface="+mn-lt"/>
                <a:ea typeface="Calibri" panose="020F0502020204030204" pitchFamily="34" charset="0"/>
              </a:rPr>
              <a:t>Develop the modeling and data science tools and methods to inform best practices and enable USACE to locate and evaluate opportunities for NNBF across USACE-managed systems.</a:t>
            </a:r>
          </a:p>
          <a:p>
            <a:pPr marL="285750" indent="-285750">
              <a:lnSpc>
                <a:spcPct val="120000"/>
              </a:lnSpc>
              <a:spcBef>
                <a:spcPts val="0"/>
              </a:spcBef>
              <a:buClr>
                <a:srgbClr val="3F3F3F"/>
              </a:buClr>
              <a:buFont typeface="Arial" panose="020B0604020202020204" pitchFamily="34" charset="0"/>
              <a:buChar char="•"/>
            </a:pPr>
            <a:r>
              <a:rPr lang="en-US" sz="1600" b="0" dirty="0">
                <a:solidFill>
                  <a:srgbClr val="000000"/>
                </a:solidFill>
                <a:effectLst/>
                <a:latin typeface="+mn-lt"/>
                <a:ea typeface="Calibri" panose="020F0502020204030204" pitchFamily="34" charset="0"/>
              </a:rPr>
              <a:t>This project will:</a:t>
            </a:r>
          </a:p>
          <a:p>
            <a:pPr marL="742950" lvl="1" indent="-285750">
              <a:lnSpc>
                <a:spcPct val="120000"/>
              </a:lnSpc>
              <a:spcBef>
                <a:spcPts val="0"/>
              </a:spcBef>
              <a:buClr>
                <a:srgbClr val="3F3F3F"/>
              </a:buClr>
              <a:buFont typeface="Arial" panose="020B0604020202020204" pitchFamily="34" charset="0"/>
              <a:buChar char="•"/>
            </a:pPr>
            <a:r>
              <a:rPr lang="en-US" sz="1600" b="0" dirty="0">
                <a:solidFill>
                  <a:srgbClr val="000000"/>
                </a:solidFill>
                <a:effectLst/>
                <a:latin typeface="+mn-lt"/>
                <a:ea typeface="Calibri" panose="020F0502020204030204" pitchFamily="34" charset="0"/>
              </a:rPr>
              <a:t>Address large knowledge gaps regarding how these systems work</a:t>
            </a:r>
          </a:p>
          <a:p>
            <a:pPr marL="742950" lvl="1" indent="-285750">
              <a:lnSpc>
                <a:spcPct val="120000"/>
              </a:lnSpc>
              <a:spcBef>
                <a:spcPts val="0"/>
              </a:spcBef>
              <a:buClr>
                <a:srgbClr val="3F3F3F"/>
              </a:buClr>
              <a:buFont typeface="Arial" panose="020B0604020202020204" pitchFamily="34" charset="0"/>
              <a:buChar char="•"/>
            </a:pPr>
            <a:r>
              <a:rPr lang="en-US" sz="1600" b="0" dirty="0">
                <a:solidFill>
                  <a:srgbClr val="000000"/>
                </a:solidFill>
                <a:effectLst/>
                <a:latin typeface="+mn-lt"/>
                <a:ea typeface="Calibri" panose="020F0502020204030204" pitchFamily="34" charset="0"/>
              </a:rPr>
              <a:t>Identify new strategies to advance where, when, and how these integrated landscapes can be better managed to mimic larger-scale, natural processes for a system-wide EWN approach that utilizes new and state-of-the art modeling and data science techniques.</a:t>
            </a:r>
            <a:endParaRPr sz="1600" b="0" dirty="0">
              <a:latin typeface="+mn-lt"/>
            </a:endParaRPr>
          </a:p>
        </p:txBody>
      </p:sp>
      <p:pic>
        <p:nvPicPr>
          <p:cNvPr id="3" name="Picture 2" descr="A grassy field with trees and a body of water in the background&#10;&#10;Description automatically generated with medium confidence">
            <a:extLst>
              <a:ext uri="{FF2B5EF4-FFF2-40B4-BE49-F238E27FC236}">
                <a16:creationId xmlns:a16="http://schemas.microsoft.com/office/drawing/2014/main" id="{999EF05D-051A-A79C-E536-C5522F965900}"/>
              </a:ext>
            </a:extLst>
          </p:cNvPr>
          <p:cNvPicPr>
            <a:picLocks noChangeAspect="1"/>
          </p:cNvPicPr>
          <p:nvPr/>
        </p:nvPicPr>
        <p:blipFill>
          <a:blip r:embed="rId3"/>
          <a:stretch>
            <a:fillRect/>
          </a:stretch>
        </p:blipFill>
        <p:spPr>
          <a:xfrm>
            <a:off x="8375903" y="1188734"/>
            <a:ext cx="3381409" cy="4508546"/>
          </a:xfrm>
          <a:prstGeom prst="rect">
            <a:avLst/>
          </a:prstGeom>
        </p:spPr>
      </p:pic>
      <p:sp>
        <p:nvSpPr>
          <p:cNvPr id="7" name="Google Shape;564;p26">
            <a:extLst>
              <a:ext uri="{FF2B5EF4-FFF2-40B4-BE49-F238E27FC236}">
                <a16:creationId xmlns:a16="http://schemas.microsoft.com/office/drawing/2014/main" id="{75AC3B47-B2D6-5686-6AE1-E74234A14823}"/>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t>ASU-ERDC Engineering With Nature (EWN) Collaboration</a:t>
            </a:r>
            <a:endParaRPr sz="2400" dirty="0">
              <a:solidFill>
                <a:srgbClr val="FF0000"/>
              </a:solidFill>
            </a:endParaRPr>
          </a:p>
        </p:txBody>
      </p:sp>
    </p:spTree>
    <p:extLst>
      <p:ext uri="{BB962C8B-B14F-4D97-AF65-F5344CB8AC3E}">
        <p14:creationId xmlns:p14="http://schemas.microsoft.com/office/powerpoint/2010/main" val="1134528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727956" y="4050922"/>
            <a:ext cx="4809744" cy="2743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4727956" y="2813434"/>
            <a:ext cx="4809744" cy="2743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71540" y="2840866"/>
            <a:ext cx="18288" cy="123748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236204" y="2813434"/>
            <a:ext cx="18288" cy="123748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514340" y="3191386"/>
            <a:ext cx="987552" cy="97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742428" y="3218818"/>
            <a:ext cx="10271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514340" y="3685162"/>
            <a:ext cx="987552" cy="914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782052" y="3720347"/>
            <a:ext cx="987552" cy="1053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094728" y="1536914"/>
            <a:ext cx="6096" cy="130395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2" idx="0"/>
          </p:cNvCxnSpPr>
          <p:nvPr/>
        </p:nvCxnSpPr>
        <p:spPr>
          <a:xfrm flipH="1" flipV="1">
            <a:off x="7106921" y="4078356"/>
            <a:ext cx="25908" cy="137337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994400" y="5451731"/>
            <a:ext cx="2276856" cy="749809"/>
          </a:xfrm>
          <a:prstGeom prst="rect">
            <a:avLst/>
          </a:prstGeom>
          <a:solidFill>
            <a:srgbClr val="FFE181"/>
          </a:solidFill>
          <a:ln w="28575">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4">
                    <a:lumMod val="50000"/>
                  </a:schemeClr>
                </a:solidFill>
              </a:rPr>
              <a:t>Sediment</a:t>
            </a:r>
          </a:p>
        </p:txBody>
      </p:sp>
      <p:sp>
        <p:nvSpPr>
          <p:cNvPr id="13" name="TextBox 12"/>
          <p:cNvSpPr txBox="1"/>
          <p:nvPr/>
        </p:nvSpPr>
        <p:spPr>
          <a:xfrm>
            <a:off x="7182186" y="4491716"/>
            <a:ext cx="1851789" cy="646331"/>
          </a:xfrm>
          <a:prstGeom prst="rect">
            <a:avLst/>
          </a:prstGeom>
          <a:noFill/>
        </p:spPr>
        <p:txBody>
          <a:bodyPr wrap="none" rtlCol="0">
            <a:spAutoFit/>
          </a:bodyPr>
          <a:lstStyle/>
          <a:p>
            <a:pPr algn="ctr"/>
            <a:r>
              <a:rPr lang="en-US" sz="1800" dirty="0"/>
              <a:t>Sediment-Water</a:t>
            </a:r>
          </a:p>
          <a:p>
            <a:pPr algn="ctr"/>
            <a:r>
              <a:rPr lang="en-US" sz="1800" dirty="0"/>
              <a:t>Transfer</a:t>
            </a:r>
          </a:p>
        </p:txBody>
      </p:sp>
      <p:sp>
        <p:nvSpPr>
          <p:cNvPr id="14" name="TextBox 13"/>
          <p:cNvSpPr txBox="1"/>
          <p:nvPr/>
        </p:nvSpPr>
        <p:spPr>
          <a:xfrm>
            <a:off x="8906408" y="3029579"/>
            <a:ext cx="966931" cy="369332"/>
          </a:xfrm>
          <a:prstGeom prst="rect">
            <a:avLst/>
          </a:prstGeom>
          <a:noFill/>
        </p:spPr>
        <p:txBody>
          <a:bodyPr wrap="none" rtlCol="0">
            <a:spAutoFit/>
          </a:bodyPr>
          <a:lstStyle/>
          <a:p>
            <a:pPr algn="ctr"/>
            <a:r>
              <a:rPr lang="en-US" sz="1800" dirty="0"/>
              <a:t>Outflow</a:t>
            </a:r>
          </a:p>
        </p:txBody>
      </p:sp>
      <p:sp>
        <p:nvSpPr>
          <p:cNvPr id="15" name="TextBox 14"/>
          <p:cNvSpPr txBox="1"/>
          <p:nvPr/>
        </p:nvSpPr>
        <p:spPr>
          <a:xfrm>
            <a:off x="8829618" y="3492875"/>
            <a:ext cx="1274708" cy="369332"/>
          </a:xfrm>
          <a:prstGeom prst="rect">
            <a:avLst/>
          </a:prstGeom>
          <a:noFill/>
        </p:spPr>
        <p:txBody>
          <a:bodyPr wrap="none" rtlCol="0">
            <a:spAutoFit/>
          </a:bodyPr>
          <a:lstStyle/>
          <a:p>
            <a:pPr algn="ctr"/>
            <a:r>
              <a:rPr lang="en-US" sz="1800" dirty="0"/>
              <a:t>Dispersion</a:t>
            </a:r>
          </a:p>
        </p:txBody>
      </p:sp>
      <p:sp>
        <p:nvSpPr>
          <p:cNvPr id="16" name="TextBox 15"/>
          <p:cNvSpPr txBox="1"/>
          <p:nvPr/>
        </p:nvSpPr>
        <p:spPr>
          <a:xfrm>
            <a:off x="4643041" y="3006719"/>
            <a:ext cx="787395" cy="369332"/>
          </a:xfrm>
          <a:prstGeom prst="rect">
            <a:avLst/>
          </a:prstGeom>
          <a:noFill/>
        </p:spPr>
        <p:txBody>
          <a:bodyPr wrap="none" rtlCol="0">
            <a:spAutoFit/>
          </a:bodyPr>
          <a:lstStyle/>
          <a:p>
            <a:pPr algn="ctr"/>
            <a:r>
              <a:rPr lang="en-US" sz="1800" dirty="0"/>
              <a:t>Inflow</a:t>
            </a:r>
          </a:p>
        </p:txBody>
      </p:sp>
      <p:sp>
        <p:nvSpPr>
          <p:cNvPr id="17" name="TextBox 16"/>
          <p:cNvSpPr txBox="1"/>
          <p:nvPr/>
        </p:nvSpPr>
        <p:spPr>
          <a:xfrm>
            <a:off x="4282135" y="3446894"/>
            <a:ext cx="1274708" cy="369332"/>
          </a:xfrm>
          <a:prstGeom prst="rect">
            <a:avLst/>
          </a:prstGeom>
          <a:noFill/>
        </p:spPr>
        <p:txBody>
          <a:bodyPr wrap="none" rtlCol="0">
            <a:spAutoFit/>
          </a:bodyPr>
          <a:lstStyle/>
          <a:p>
            <a:pPr algn="ctr"/>
            <a:r>
              <a:rPr lang="en-US" sz="1800" dirty="0"/>
              <a:t>Dispersion</a:t>
            </a:r>
          </a:p>
        </p:txBody>
      </p:sp>
      <p:sp>
        <p:nvSpPr>
          <p:cNvPr id="18" name="TextBox 17"/>
          <p:cNvSpPr txBox="1"/>
          <p:nvPr/>
        </p:nvSpPr>
        <p:spPr>
          <a:xfrm>
            <a:off x="6361183" y="819349"/>
            <a:ext cx="1467068" cy="646331"/>
          </a:xfrm>
          <a:prstGeom prst="rect">
            <a:avLst/>
          </a:prstGeom>
          <a:noFill/>
        </p:spPr>
        <p:txBody>
          <a:bodyPr wrap="none" rtlCol="0">
            <a:spAutoFit/>
          </a:bodyPr>
          <a:lstStyle/>
          <a:p>
            <a:pPr algn="ctr"/>
            <a:r>
              <a:rPr lang="en-US" sz="1800" dirty="0"/>
              <a:t>Atmospheric</a:t>
            </a:r>
          </a:p>
          <a:p>
            <a:pPr algn="ctr"/>
            <a:r>
              <a:rPr lang="en-US" sz="1800" dirty="0"/>
              <a:t>Transfer</a:t>
            </a:r>
          </a:p>
        </p:txBody>
      </p:sp>
      <p:sp>
        <p:nvSpPr>
          <p:cNvPr id="19" name="TextBox 18"/>
          <p:cNvSpPr txBox="1"/>
          <p:nvPr/>
        </p:nvSpPr>
        <p:spPr>
          <a:xfrm>
            <a:off x="7235135" y="1764975"/>
            <a:ext cx="1877437" cy="369332"/>
          </a:xfrm>
          <a:prstGeom prst="rect">
            <a:avLst/>
          </a:prstGeom>
          <a:noFill/>
        </p:spPr>
        <p:txBody>
          <a:bodyPr wrap="none" rtlCol="0">
            <a:spAutoFit/>
          </a:bodyPr>
          <a:lstStyle/>
          <a:p>
            <a:pPr algn="ctr"/>
            <a:r>
              <a:rPr lang="en-US" sz="1800" dirty="0"/>
              <a:t>Heat Withdrawal</a:t>
            </a:r>
          </a:p>
        </p:txBody>
      </p:sp>
      <p:sp>
        <p:nvSpPr>
          <p:cNvPr id="20" name="TextBox 19"/>
          <p:cNvSpPr txBox="1"/>
          <p:nvPr/>
        </p:nvSpPr>
        <p:spPr>
          <a:xfrm>
            <a:off x="5587311" y="1802559"/>
            <a:ext cx="1249060" cy="369332"/>
          </a:xfrm>
          <a:prstGeom prst="rect">
            <a:avLst/>
          </a:prstGeom>
          <a:noFill/>
        </p:spPr>
        <p:txBody>
          <a:bodyPr wrap="none" rtlCol="0">
            <a:spAutoFit/>
          </a:bodyPr>
          <a:lstStyle/>
          <a:p>
            <a:pPr algn="ctr"/>
            <a:r>
              <a:rPr lang="en-US" sz="1800" dirty="0"/>
              <a:t>Heat Load</a:t>
            </a:r>
          </a:p>
        </p:txBody>
      </p:sp>
      <p:sp>
        <p:nvSpPr>
          <p:cNvPr id="21" name="TextBox 20"/>
          <p:cNvSpPr txBox="1"/>
          <p:nvPr/>
        </p:nvSpPr>
        <p:spPr>
          <a:xfrm>
            <a:off x="7051173" y="3581530"/>
            <a:ext cx="235962" cy="369332"/>
          </a:xfrm>
          <a:prstGeom prst="rect">
            <a:avLst/>
          </a:prstGeom>
          <a:noFill/>
        </p:spPr>
        <p:txBody>
          <a:bodyPr wrap="none" rtlCol="0">
            <a:spAutoFit/>
          </a:bodyPr>
          <a:lstStyle/>
          <a:p>
            <a:pPr algn="ctr"/>
            <a:r>
              <a:rPr lang="en-US" sz="1800" i="1" dirty="0"/>
              <a:t>i</a:t>
            </a:r>
          </a:p>
        </p:txBody>
      </p:sp>
      <p:cxnSp>
        <p:nvCxnSpPr>
          <p:cNvPr id="22" name="Straight Arrow Connector 21"/>
          <p:cNvCxnSpPr/>
          <p:nvPr/>
        </p:nvCxnSpPr>
        <p:spPr>
          <a:xfrm flipH="1" flipV="1">
            <a:off x="7983713" y="2185546"/>
            <a:ext cx="5604" cy="655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11840" y="2148971"/>
            <a:ext cx="6096" cy="6497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683" y="1943347"/>
            <a:ext cx="2783134" cy="523220"/>
          </a:xfrm>
          <a:prstGeom prst="rect">
            <a:avLst/>
          </a:prstGeom>
          <a:noFill/>
        </p:spPr>
        <p:txBody>
          <a:bodyPr wrap="none" rtlCol="0">
            <a:spAutoFit/>
          </a:bodyPr>
          <a:lstStyle/>
          <a:p>
            <a:r>
              <a:rPr lang="en-US" sz="2800" b="1" dirty="0"/>
              <a:t>Channel Reach</a:t>
            </a:r>
          </a:p>
        </p:txBody>
      </p:sp>
      <p:sp>
        <p:nvSpPr>
          <p:cNvPr id="25" name="TextBox 24"/>
          <p:cNvSpPr txBox="1"/>
          <p:nvPr/>
        </p:nvSpPr>
        <p:spPr>
          <a:xfrm>
            <a:off x="1728725" y="4353215"/>
            <a:ext cx="1806905" cy="923330"/>
          </a:xfrm>
          <a:prstGeom prst="rect">
            <a:avLst/>
          </a:prstGeom>
          <a:noFill/>
        </p:spPr>
        <p:txBody>
          <a:bodyPr wrap="none" rtlCol="0">
            <a:spAutoFit/>
          </a:bodyPr>
          <a:lstStyle/>
          <a:p>
            <a:r>
              <a:rPr lang="en-US" sz="1800" dirty="0"/>
              <a:t>Q = Flows</a:t>
            </a:r>
          </a:p>
          <a:p>
            <a:r>
              <a:rPr lang="en-US" sz="1800" dirty="0"/>
              <a:t>V = Volumes</a:t>
            </a:r>
          </a:p>
          <a:p>
            <a:r>
              <a:rPr lang="en-US" sz="1800" dirty="0"/>
              <a:t>E = Dispersions</a:t>
            </a:r>
          </a:p>
        </p:txBody>
      </p:sp>
      <p:sp>
        <p:nvSpPr>
          <p:cNvPr id="27" name="Rectangle 2">
            <a:extLst>
              <a:ext uri="{FF2B5EF4-FFF2-40B4-BE49-F238E27FC236}">
                <a16:creationId xmlns:a16="http://schemas.microsoft.com/office/drawing/2014/main" id="{E8501D8B-E3A3-D18B-ACF2-F3E21A06339E}"/>
              </a:ext>
            </a:extLst>
          </p:cNvPr>
          <p:cNvSpPr txBox="1">
            <a:spLocks noChangeArrowheads="1"/>
          </p:cNvSpPr>
          <p:nvPr/>
        </p:nvSpPr>
        <p:spPr>
          <a:xfrm>
            <a:off x="188592" y="246320"/>
            <a:ext cx="11803711" cy="46639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algn="ctr">
              <a:buSzPts val="1400"/>
              <a:buNone/>
              <a:defRPr sz="2400" b="1">
                <a:solidFill>
                  <a:srgbClr val="3F3F3F"/>
                </a:solidFill>
              </a:defRPr>
            </a:lvl1pPr>
            <a:lvl2pPr>
              <a:buSzPts val="1400"/>
              <a:buNone/>
              <a:defRPr sz="1800" b="1">
                <a:solidFill>
                  <a:srgbClr val="978473"/>
                </a:solidFill>
              </a:defRPr>
            </a:lvl2pPr>
            <a:lvl3pPr>
              <a:buSzPts val="1400"/>
              <a:buNone/>
              <a:defRPr sz="1800" b="1">
                <a:solidFill>
                  <a:srgbClr val="978473"/>
                </a:solidFill>
              </a:defRPr>
            </a:lvl3pPr>
            <a:lvl4pPr>
              <a:buSzPts val="1400"/>
              <a:buNone/>
              <a:defRPr sz="1800" b="1">
                <a:solidFill>
                  <a:srgbClr val="978473"/>
                </a:solidFill>
              </a:defRPr>
            </a:lvl4pPr>
            <a:lvl5pPr>
              <a:buSzPts val="1400"/>
              <a:buNone/>
              <a:defRPr sz="1800" b="1">
                <a:solidFill>
                  <a:srgbClr val="978473"/>
                </a:solidFill>
              </a:defRPr>
            </a:lvl5pPr>
            <a:lvl6pPr>
              <a:buSzPts val="1400"/>
              <a:buNone/>
              <a:defRPr sz="3300">
                <a:solidFill>
                  <a:schemeClr val="dk1"/>
                </a:solidFill>
              </a:defRPr>
            </a:lvl6pPr>
            <a:lvl7pPr>
              <a:buSzPts val="1400"/>
              <a:buNone/>
              <a:defRPr sz="3300">
                <a:solidFill>
                  <a:schemeClr val="dk1"/>
                </a:solidFill>
              </a:defRPr>
            </a:lvl7pPr>
            <a:lvl8pPr>
              <a:buSzPts val="1400"/>
              <a:buNone/>
              <a:defRPr sz="3300">
                <a:solidFill>
                  <a:schemeClr val="dk1"/>
                </a:solidFill>
              </a:defRPr>
            </a:lvl8pPr>
            <a:lvl9pPr>
              <a:buSzPts val="1400"/>
              <a:buNone/>
              <a:defRPr sz="3300">
                <a:solidFill>
                  <a:schemeClr val="dk1"/>
                </a:solidFill>
              </a:defRPr>
            </a:lvl9pPr>
          </a:lstStyle>
          <a:p>
            <a:r>
              <a:rPr lang="en-US" sz="2800" dirty="0"/>
              <a:t>Water Temperature: Channels</a:t>
            </a:r>
          </a:p>
        </p:txBody>
      </p:sp>
    </p:spTree>
    <p:extLst>
      <p:ext uri="{BB962C8B-B14F-4D97-AF65-F5344CB8AC3E}">
        <p14:creationId xmlns:p14="http://schemas.microsoft.com/office/powerpoint/2010/main" val="2098558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6400" y="3591560"/>
            <a:ext cx="5641848" cy="54864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p:cNvSpPr/>
          <p:nvPr/>
        </p:nvSpPr>
        <p:spPr>
          <a:xfrm>
            <a:off x="2946400" y="4140200"/>
            <a:ext cx="5641848" cy="1883664"/>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 name="Straight Connector 3"/>
          <p:cNvCxnSpPr/>
          <p:nvPr/>
        </p:nvCxnSpPr>
        <p:spPr>
          <a:xfrm flipV="1">
            <a:off x="8588248" y="4140200"/>
            <a:ext cx="2249424" cy="1883664"/>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8588248" y="2256536"/>
            <a:ext cx="2249424" cy="1883664"/>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8588248" y="1707896"/>
            <a:ext cx="2249424" cy="188366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837672" y="1707896"/>
            <a:ext cx="0" cy="54864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837672" y="2256536"/>
            <a:ext cx="0" cy="1883664"/>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6399" y="1707896"/>
            <a:ext cx="2249424" cy="188366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95823" y="1707896"/>
            <a:ext cx="5641848"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106419" y="2604008"/>
            <a:ext cx="2523744" cy="18288"/>
          </a:xfrm>
          <a:prstGeom prst="straightConnector1">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8588247" y="2622296"/>
            <a:ext cx="2523744" cy="18288"/>
          </a:xfrm>
          <a:prstGeom prst="straightConnector1">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871212" y="2928625"/>
            <a:ext cx="1728216" cy="1412744"/>
          </a:xfrm>
          <a:prstGeom prst="straightConnector1">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184643" y="964948"/>
            <a:ext cx="1728216" cy="1412744"/>
          </a:xfrm>
          <a:prstGeom prst="straightConnector1">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954778" y="3747010"/>
            <a:ext cx="18287" cy="1056127"/>
          </a:xfrm>
          <a:prstGeom prst="straightConnector1">
            <a:avLst/>
          </a:prstGeom>
          <a:ln w="5715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13965" y="1093960"/>
            <a:ext cx="479618" cy="369332"/>
          </a:xfrm>
          <a:prstGeom prst="rect">
            <a:avLst/>
          </a:prstGeom>
          <a:noFill/>
        </p:spPr>
        <p:txBody>
          <a:bodyPr wrap="none" rtlCol="0">
            <a:spAutoFit/>
          </a:bodyPr>
          <a:lstStyle/>
          <a:p>
            <a:r>
              <a:rPr lang="en-US" sz="1800" i="1" dirty="0"/>
              <a:t>ET</a:t>
            </a:r>
          </a:p>
        </p:txBody>
      </p:sp>
      <p:sp>
        <p:nvSpPr>
          <p:cNvPr id="17" name="TextBox 16"/>
          <p:cNvSpPr txBox="1"/>
          <p:nvPr/>
        </p:nvSpPr>
        <p:spPr>
          <a:xfrm>
            <a:off x="1699346" y="2168883"/>
            <a:ext cx="2082621" cy="369332"/>
          </a:xfrm>
          <a:prstGeom prst="rect">
            <a:avLst/>
          </a:prstGeom>
          <a:noFill/>
        </p:spPr>
        <p:txBody>
          <a:bodyPr wrap="none" rtlCol="0">
            <a:spAutoFit/>
          </a:bodyPr>
          <a:lstStyle/>
          <a:p>
            <a:r>
              <a:rPr lang="en-US" sz="1800" i="1" dirty="0"/>
              <a:t>Flow In/Out of Cell</a:t>
            </a:r>
          </a:p>
        </p:txBody>
      </p:sp>
      <p:sp>
        <p:nvSpPr>
          <p:cNvPr id="18" name="TextBox 17"/>
          <p:cNvSpPr txBox="1"/>
          <p:nvPr/>
        </p:nvSpPr>
        <p:spPr>
          <a:xfrm>
            <a:off x="8877385" y="978377"/>
            <a:ext cx="2082621" cy="369332"/>
          </a:xfrm>
          <a:prstGeom prst="rect">
            <a:avLst/>
          </a:prstGeom>
          <a:noFill/>
        </p:spPr>
        <p:txBody>
          <a:bodyPr wrap="none" rtlCol="0">
            <a:spAutoFit/>
          </a:bodyPr>
          <a:lstStyle/>
          <a:p>
            <a:r>
              <a:rPr lang="en-US" sz="1800" i="1" dirty="0"/>
              <a:t>Flow In/Out of Cell</a:t>
            </a:r>
          </a:p>
        </p:txBody>
      </p:sp>
      <p:sp>
        <p:nvSpPr>
          <p:cNvPr id="19" name="TextBox 18"/>
          <p:cNvSpPr txBox="1"/>
          <p:nvPr/>
        </p:nvSpPr>
        <p:spPr>
          <a:xfrm>
            <a:off x="4619752" y="4888223"/>
            <a:ext cx="3583032" cy="369332"/>
          </a:xfrm>
          <a:prstGeom prst="rect">
            <a:avLst/>
          </a:prstGeom>
          <a:noFill/>
        </p:spPr>
        <p:txBody>
          <a:bodyPr wrap="none" rtlCol="0">
            <a:spAutoFit/>
          </a:bodyPr>
          <a:lstStyle/>
          <a:p>
            <a:r>
              <a:rPr lang="en-US" sz="1800" i="1" dirty="0"/>
              <a:t>Surface/Sub-Surface Interactions</a:t>
            </a:r>
          </a:p>
        </p:txBody>
      </p:sp>
      <p:cxnSp>
        <p:nvCxnSpPr>
          <p:cNvPr id="20" name="Straight Arrow Connector 19"/>
          <p:cNvCxnSpPr/>
          <p:nvPr/>
        </p:nvCxnSpPr>
        <p:spPr>
          <a:xfrm flipV="1">
            <a:off x="6905754" y="978377"/>
            <a:ext cx="37663" cy="14701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453709" y="1038606"/>
            <a:ext cx="25979" cy="14493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70107" y="1061464"/>
            <a:ext cx="1454244" cy="369332"/>
          </a:xfrm>
          <a:prstGeom prst="rect">
            <a:avLst/>
          </a:prstGeom>
          <a:noFill/>
        </p:spPr>
        <p:txBody>
          <a:bodyPr wrap="none" rtlCol="0">
            <a:spAutoFit/>
          </a:bodyPr>
          <a:lstStyle/>
          <a:p>
            <a:r>
              <a:rPr lang="en-US" sz="1800" i="1" dirty="0"/>
              <a:t>Precipitation</a:t>
            </a:r>
          </a:p>
        </p:txBody>
      </p:sp>
      <p:sp>
        <p:nvSpPr>
          <p:cNvPr id="23" name="TextBox 22"/>
          <p:cNvSpPr txBox="1"/>
          <p:nvPr/>
        </p:nvSpPr>
        <p:spPr>
          <a:xfrm>
            <a:off x="6695423" y="2448562"/>
            <a:ext cx="287258" cy="646331"/>
          </a:xfrm>
          <a:prstGeom prst="rect">
            <a:avLst/>
          </a:prstGeom>
          <a:noFill/>
        </p:spPr>
        <p:txBody>
          <a:bodyPr wrap="none" rtlCol="0">
            <a:spAutoFit/>
          </a:bodyPr>
          <a:lstStyle/>
          <a:p>
            <a:r>
              <a:rPr lang="en-US" sz="3600" dirty="0"/>
              <a:t>i</a:t>
            </a:r>
          </a:p>
        </p:txBody>
      </p:sp>
      <p:sp>
        <p:nvSpPr>
          <p:cNvPr id="24" name="TextBox 23"/>
          <p:cNvSpPr txBox="1"/>
          <p:nvPr/>
        </p:nvSpPr>
        <p:spPr>
          <a:xfrm>
            <a:off x="305017" y="2947173"/>
            <a:ext cx="2501006" cy="523220"/>
          </a:xfrm>
          <a:prstGeom prst="rect">
            <a:avLst/>
          </a:prstGeom>
          <a:noFill/>
        </p:spPr>
        <p:txBody>
          <a:bodyPr wrap="none" rtlCol="0">
            <a:spAutoFit/>
          </a:bodyPr>
          <a:lstStyle/>
          <a:p>
            <a:r>
              <a:rPr lang="en-US" sz="2800" b="1" dirty="0"/>
              <a:t>Overland Cell</a:t>
            </a:r>
          </a:p>
        </p:txBody>
      </p:sp>
      <p:sp>
        <p:nvSpPr>
          <p:cNvPr id="25" name="TextBox 24"/>
          <p:cNvSpPr txBox="1"/>
          <p:nvPr/>
        </p:nvSpPr>
        <p:spPr>
          <a:xfrm>
            <a:off x="541529" y="4433349"/>
            <a:ext cx="1806905" cy="923330"/>
          </a:xfrm>
          <a:prstGeom prst="rect">
            <a:avLst/>
          </a:prstGeom>
          <a:noFill/>
        </p:spPr>
        <p:txBody>
          <a:bodyPr wrap="none" rtlCol="0">
            <a:spAutoFit/>
          </a:bodyPr>
          <a:lstStyle/>
          <a:p>
            <a:r>
              <a:rPr lang="en-US" sz="1800" dirty="0"/>
              <a:t>Q = Flows</a:t>
            </a:r>
          </a:p>
          <a:p>
            <a:r>
              <a:rPr lang="en-US" sz="1800" dirty="0"/>
              <a:t>V = Volumes</a:t>
            </a:r>
          </a:p>
          <a:p>
            <a:r>
              <a:rPr lang="en-US" sz="1800" dirty="0"/>
              <a:t>E = Dispersions</a:t>
            </a:r>
          </a:p>
        </p:txBody>
      </p:sp>
      <p:sp>
        <p:nvSpPr>
          <p:cNvPr id="26" name="Rectangle 2"/>
          <p:cNvSpPr txBox="1">
            <a:spLocks noChangeArrowheads="1"/>
          </p:cNvSpPr>
          <p:nvPr/>
        </p:nvSpPr>
        <p:spPr>
          <a:xfrm>
            <a:off x="188592" y="246320"/>
            <a:ext cx="11803711" cy="46639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algn="ctr">
              <a:buSzPts val="1400"/>
              <a:buNone/>
              <a:defRPr sz="2400" b="1">
                <a:solidFill>
                  <a:srgbClr val="3F3F3F"/>
                </a:solidFill>
              </a:defRPr>
            </a:lvl1pPr>
            <a:lvl2pPr>
              <a:buSzPts val="1400"/>
              <a:buNone/>
              <a:defRPr sz="1800" b="1">
                <a:solidFill>
                  <a:srgbClr val="978473"/>
                </a:solidFill>
              </a:defRPr>
            </a:lvl2pPr>
            <a:lvl3pPr>
              <a:buSzPts val="1400"/>
              <a:buNone/>
              <a:defRPr sz="1800" b="1">
                <a:solidFill>
                  <a:srgbClr val="978473"/>
                </a:solidFill>
              </a:defRPr>
            </a:lvl3pPr>
            <a:lvl4pPr>
              <a:buSzPts val="1400"/>
              <a:buNone/>
              <a:defRPr sz="1800" b="1">
                <a:solidFill>
                  <a:srgbClr val="978473"/>
                </a:solidFill>
              </a:defRPr>
            </a:lvl4pPr>
            <a:lvl5pPr>
              <a:buSzPts val="1400"/>
              <a:buNone/>
              <a:defRPr sz="1800" b="1">
                <a:solidFill>
                  <a:srgbClr val="978473"/>
                </a:solidFill>
              </a:defRPr>
            </a:lvl5pPr>
            <a:lvl6pPr>
              <a:buSzPts val="1400"/>
              <a:buNone/>
              <a:defRPr sz="3300">
                <a:solidFill>
                  <a:schemeClr val="dk1"/>
                </a:solidFill>
              </a:defRPr>
            </a:lvl6pPr>
            <a:lvl7pPr>
              <a:buSzPts val="1400"/>
              <a:buNone/>
              <a:defRPr sz="3300">
                <a:solidFill>
                  <a:schemeClr val="dk1"/>
                </a:solidFill>
              </a:defRPr>
            </a:lvl7pPr>
            <a:lvl8pPr>
              <a:buSzPts val="1400"/>
              <a:buNone/>
              <a:defRPr sz="3300">
                <a:solidFill>
                  <a:schemeClr val="dk1"/>
                </a:solidFill>
              </a:defRPr>
            </a:lvl8pPr>
            <a:lvl9pPr>
              <a:buSzPts val="1400"/>
              <a:buNone/>
              <a:defRPr sz="3300">
                <a:solidFill>
                  <a:schemeClr val="dk1"/>
                </a:solidFill>
              </a:defRPr>
            </a:lvl9pPr>
          </a:lstStyle>
          <a:p>
            <a:r>
              <a:rPr lang="en-US" sz="2800" dirty="0"/>
              <a:t>Water Temperature: Overland Flow (Runoff)</a:t>
            </a:r>
          </a:p>
        </p:txBody>
      </p:sp>
    </p:spTree>
    <p:extLst>
      <p:ext uri="{BB962C8B-B14F-4D97-AF65-F5344CB8AC3E}">
        <p14:creationId xmlns:p14="http://schemas.microsoft.com/office/powerpoint/2010/main" val="2320465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622393" y="2929756"/>
            <a:ext cx="9208008" cy="91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695545" y="2371972"/>
            <a:ext cx="603504" cy="48463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344769" y="3012052"/>
            <a:ext cx="603504" cy="48463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329273" y="2371972"/>
            <a:ext cx="603504" cy="48463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033361" y="3021196"/>
            <a:ext cx="603504" cy="48463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488025" y="2298820"/>
            <a:ext cx="606552" cy="5486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124801" y="2307964"/>
            <a:ext cx="606552" cy="5486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721953" y="2234812"/>
            <a:ext cx="32299" cy="117043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28249" y="2371972"/>
            <a:ext cx="18288" cy="1078992"/>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256853" y="2326252"/>
            <a:ext cx="18288" cy="1078992"/>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22393" y="3697852"/>
            <a:ext cx="1472184" cy="10332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p:nvSpPr>
        <p:spPr>
          <a:xfrm>
            <a:off x="3259169" y="3706996"/>
            <a:ext cx="1719072" cy="10332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5136537" y="3716140"/>
            <a:ext cx="1341320" cy="103327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p:cNvSpPr/>
          <p:nvPr/>
        </p:nvSpPr>
        <p:spPr>
          <a:xfrm>
            <a:off x="6636153" y="3697852"/>
            <a:ext cx="1597352" cy="103327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p:nvSpPr>
        <p:spPr>
          <a:xfrm>
            <a:off x="8391801" y="3716140"/>
            <a:ext cx="1871672" cy="103327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Left Brace 16"/>
          <p:cNvSpPr/>
          <p:nvPr/>
        </p:nvSpPr>
        <p:spPr>
          <a:xfrm rot="5400000">
            <a:off x="3500343" y="-340367"/>
            <a:ext cx="386335" cy="4361688"/>
          </a:xfrm>
          <a:prstGeom prst="leftBrace">
            <a:avLst>
              <a:gd name="adj1" fmla="val 8333"/>
              <a:gd name="adj2" fmla="val 4624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8" name="Left Brace 17"/>
          <p:cNvSpPr/>
          <p:nvPr/>
        </p:nvSpPr>
        <p:spPr>
          <a:xfrm rot="5400000">
            <a:off x="8055770" y="91116"/>
            <a:ext cx="364617" cy="3520440"/>
          </a:xfrm>
          <a:prstGeom prst="leftBrace">
            <a:avLst>
              <a:gd name="adj1" fmla="val 8333"/>
              <a:gd name="adj2" fmla="val 4624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9" name="Left Brace 18"/>
          <p:cNvSpPr/>
          <p:nvPr/>
        </p:nvSpPr>
        <p:spPr>
          <a:xfrm rot="16200000">
            <a:off x="3143727" y="3420102"/>
            <a:ext cx="386335" cy="3429000"/>
          </a:xfrm>
          <a:prstGeom prst="leftBrace">
            <a:avLst>
              <a:gd name="adj1" fmla="val 8333"/>
              <a:gd name="adj2" fmla="val 4624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0" name="Left Brace 19"/>
          <p:cNvSpPr/>
          <p:nvPr/>
        </p:nvSpPr>
        <p:spPr>
          <a:xfrm rot="16200000">
            <a:off x="7506839" y="2571134"/>
            <a:ext cx="386335" cy="5126936"/>
          </a:xfrm>
          <a:prstGeom prst="leftBrace">
            <a:avLst>
              <a:gd name="adj1" fmla="val 8333"/>
              <a:gd name="adj2" fmla="val 4624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1" name="TextBox 20"/>
          <p:cNvSpPr txBox="1"/>
          <p:nvPr/>
        </p:nvSpPr>
        <p:spPr>
          <a:xfrm>
            <a:off x="3094580" y="1067665"/>
            <a:ext cx="1877437" cy="369332"/>
          </a:xfrm>
          <a:prstGeom prst="rect">
            <a:avLst/>
          </a:prstGeom>
          <a:noFill/>
        </p:spPr>
        <p:txBody>
          <a:bodyPr wrap="none" rtlCol="0">
            <a:spAutoFit/>
          </a:bodyPr>
          <a:lstStyle/>
          <a:p>
            <a:r>
              <a:rPr lang="en-US" sz="1800" dirty="0"/>
              <a:t>Radiation Terms</a:t>
            </a:r>
          </a:p>
        </p:txBody>
      </p:sp>
      <p:sp>
        <p:nvSpPr>
          <p:cNvPr id="22" name="TextBox 21"/>
          <p:cNvSpPr txBox="1"/>
          <p:nvPr/>
        </p:nvSpPr>
        <p:spPr>
          <a:xfrm>
            <a:off x="7314520" y="1078453"/>
            <a:ext cx="2377574" cy="369332"/>
          </a:xfrm>
          <a:prstGeom prst="rect">
            <a:avLst/>
          </a:prstGeom>
          <a:noFill/>
        </p:spPr>
        <p:txBody>
          <a:bodyPr wrap="none" rtlCol="0">
            <a:spAutoFit/>
          </a:bodyPr>
          <a:lstStyle/>
          <a:p>
            <a:r>
              <a:rPr lang="en-US" sz="1800" dirty="0"/>
              <a:t>Non-Radiation Terms</a:t>
            </a:r>
          </a:p>
        </p:txBody>
      </p:sp>
      <p:sp>
        <p:nvSpPr>
          <p:cNvPr id="23" name="TextBox 22"/>
          <p:cNvSpPr txBox="1"/>
          <p:nvPr/>
        </p:nvSpPr>
        <p:spPr>
          <a:xfrm>
            <a:off x="2123100" y="5538081"/>
            <a:ext cx="2634054" cy="369332"/>
          </a:xfrm>
          <a:prstGeom prst="rect">
            <a:avLst/>
          </a:prstGeom>
          <a:noFill/>
        </p:spPr>
        <p:txBody>
          <a:bodyPr wrap="none" rtlCol="0">
            <a:spAutoFit/>
          </a:bodyPr>
          <a:lstStyle/>
          <a:p>
            <a:r>
              <a:rPr lang="en-US" sz="1800" dirty="0"/>
              <a:t>Net Absorbed Radiation</a:t>
            </a:r>
          </a:p>
        </p:txBody>
      </p:sp>
      <p:sp>
        <p:nvSpPr>
          <p:cNvPr id="24" name="TextBox 23"/>
          <p:cNvSpPr txBox="1"/>
          <p:nvPr/>
        </p:nvSpPr>
        <p:spPr>
          <a:xfrm>
            <a:off x="6438134" y="5538081"/>
            <a:ext cx="2710999" cy="369332"/>
          </a:xfrm>
          <a:prstGeom prst="rect">
            <a:avLst/>
          </a:prstGeom>
          <a:noFill/>
        </p:spPr>
        <p:txBody>
          <a:bodyPr wrap="none" rtlCol="0">
            <a:spAutoFit/>
          </a:bodyPr>
          <a:lstStyle/>
          <a:p>
            <a:r>
              <a:rPr lang="en-US" sz="1800" dirty="0"/>
              <a:t>Water Dependent Terms</a:t>
            </a:r>
          </a:p>
        </p:txBody>
      </p:sp>
      <p:sp>
        <p:nvSpPr>
          <p:cNvPr id="25" name="TextBox 24"/>
          <p:cNvSpPr txBox="1"/>
          <p:nvPr/>
        </p:nvSpPr>
        <p:spPr>
          <a:xfrm>
            <a:off x="1812626" y="3752824"/>
            <a:ext cx="1152880" cy="830997"/>
          </a:xfrm>
          <a:prstGeom prst="rect">
            <a:avLst/>
          </a:prstGeom>
          <a:noFill/>
        </p:spPr>
        <p:txBody>
          <a:bodyPr wrap="none" rtlCol="0">
            <a:spAutoFit/>
          </a:bodyPr>
          <a:lstStyle/>
          <a:p>
            <a:pPr algn="ctr"/>
            <a:r>
              <a:rPr lang="en-US" sz="1600" dirty="0"/>
              <a:t>Solar</a:t>
            </a:r>
          </a:p>
          <a:p>
            <a:pPr algn="ctr"/>
            <a:r>
              <a:rPr lang="en-US" sz="1600" dirty="0"/>
              <a:t>Shortwave</a:t>
            </a:r>
          </a:p>
          <a:p>
            <a:pPr algn="ctr"/>
            <a:r>
              <a:rPr lang="en-US" sz="1600" dirty="0"/>
              <a:t>Radiation</a:t>
            </a:r>
          </a:p>
        </p:txBody>
      </p:sp>
      <p:sp>
        <p:nvSpPr>
          <p:cNvPr id="26" name="TextBox 25"/>
          <p:cNvSpPr txBox="1"/>
          <p:nvPr/>
        </p:nvSpPr>
        <p:spPr>
          <a:xfrm>
            <a:off x="3503749" y="3817278"/>
            <a:ext cx="1324401" cy="830997"/>
          </a:xfrm>
          <a:prstGeom prst="rect">
            <a:avLst/>
          </a:prstGeom>
          <a:noFill/>
        </p:spPr>
        <p:txBody>
          <a:bodyPr wrap="none" rtlCol="0">
            <a:spAutoFit/>
          </a:bodyPr>
          <a:lstStyle/>
          <a:p>
            <a:pPr algn="ctr"/>
            <a:r>
              <a:rPr lang="en-US" sz="1600" dirty="0"/>
              <a:t>Atmospheric</a:t>
            </a:r>
          </a:p>
          <a:p>
            <a:pPr algn="ctr"/>
            <a:r>
              <a:rPr lang="en-US" sz="1600" dirty="0"/>
              <a:t>Longwave</a:t>
            </a:r>
          </a:p>
          <a:p>
            <a:pPr algn="ctr"/>
            <a:r>
              <a:rPr lang="en-US" sz="1600" dirty="0"/>
              <a:t>Radiation</a:t>
            </a:r>
          </a:p>
        </p:txBody>
      </p:sp>
      <p:sp>
        <p:nvSpPr>
          <p:cNvPr id="27" name="TextBox 26"/>
          <p:cNvSpPr txBox="1"/>
          <p:nvPr/>
        </p:nvSpPr>
        <p:spPr>
          <a:xfrm>
            <a:off x="5239245" y="3817278"/>
            <a:ext cx="1117614" cy="830997"/>
          </a:xfrm>
          <a:prstGeom prst="rect">
            <a:avLst/>
          </a:prstGeom>
          <a:noFill/>
        </p:spPr>
        <p:txBody>
          <a:bodyPr wrap="none" rtlCol="0">
            <a:spAutoFit/>
          </a:bodyPr>
          <a:lstStyle/>
          <a:p>
            <a:pPr algn="ctr"/>
            <a:r>
              <a:rPr lang="en-US" sz="1600" dirty="0"/>
              <a:t>Water</a:t>
            </a:r>
          </a:p>
          <a:p>
            <a:pPr algn="ctr"/>
            <a:r>
              <a:rPr lang="en-US" sz="1600" dirty="0"/>
              <a:t>Longwave</a:t>
            </a:r>
          </a:p>
          <a:p>
            <a:pPr algn="ctr"/>
            <a:r>
              <a:rPr lang="en-US" sz="1600" dirty="0"/>
              <a:t>Radiation</a:t>
            </a:r>
          </a:p>
        </p:txBody>
      </p:sp>
      <p:sp>
        <p:nvSpPr>
          <p:cNvPr id="28" name="TextBox 27"/>
          <p:cNvSpPr txBox="1"/>
          <p:nvPr/>
        </p:nvSpPr>
        <p:spPr>
          <a:xfrm>
            <a:off x="6853714" y="3817278"/>
            <a:ext cx="1220206" cy="830997"/>
          </a:xfrm>
          <a:prstGeom prst="rect">
            <a:avLst/>
          </a:prstGeom>
          <a:noFill/>
        </p:spPr>
        <p:txBody>
          <a:bodyPr wrap="none" rtlCol="0">
            <a:spAutoFit/>
          </a:bodyPr>
          <a:lstStyle/>
          <a:p>
            <a:pPr algn="ctr"/>
            <a:r>
              <a:rPr lang="en-US" sz="1600" dirty="0"/>
              <a:t>Conduction</a:t>
            </a:r>
          </a:p>
          <a:p>
            <a:pPr algn="ctr"/>
            <a:r>
              <a:rPr lang="en-US" sz="1600" dirty="0"/>
              <a:t>and</a:t>
            </a:r>
          </a:p>
          <a:p>
            <a:pPr algn="ctr"/>
            <a:r>
              <a:rPr lang="en-US" sz="1600" dirty="0"/>
              <a:t>Convection</a:t>
            </a:r>
          </a:p>
        </p:txBody>
      </p:sp>
      <p:sp>
        <p:nvSpPr>
          <p:cNvPr id="29" name="TextBox 28"/>
          <p:cNvSpPr txBox="1"/>
          <p:nvPr/>
        </p:nvSpPr>
        <p:spPr>
          <a:xfrm>
            <a:off x="8603722" y="3807578"/>
            <a:ext cx="1447832" cy="830997"/>
          </a:xfrm>
          <a:prstGeom prst="rect">
            <a:avLst/>
          </a:prstGeom>
          <a:noFill/>
        </p:spPr>
        <p:txBody>
          <a:bodyPr wrap="none" rtlCol="0">
            <a:spAutoFit/>
          </a:bodyPr>
          <a:lstStyle/>
          <a:p>
            <a:pPr algn="ctr"/>
            <a:r>
              <a:rPr lang="en-US" sz="1600" dirty="0"/>
              <a:t>Evaporation</a:t>
            </a:r>
          </a:p>
          <a:p>
            <a:pPr algn="ctr"/>
            <a:r>
              <a:rPr lang="en-US" sz="1600" dirty="0"/>
              <a:t>and</a:t>
            </a:r>
          </a:p>
          <a:p>
            <a:pPr algn="ctr"/>
            <a:r>
              <a:rPr lang="en-US" sz="1600" dirty="0"/>
              <a:t>Condensation</a:t>
            </a:r>
          </a:p>
        </p:txBody>
      </p:sp>
      <p:sp>
        <p:nvSpPr>
          <p:cNvPr id="32" name="Rectangle 2">
            <a:extLst>
              <a:ext uri="{FF2B5EF4-FFF2-40B4-BE49-F238E27FC236}">
                <a16:creationId xmlns:a16="http://schemas.microsoft.com/office/drawing/2014/main" id="{EFA1076C-498D-9D73-C619-55848BF2B594}"/>
              </a:ext>
            </a:extLst>
          </p:cNvPr>
          <p:cNvSpPr txBox="1">
            <a:spLocks noChangeArrowheads="1"/>
          </p:cNvSpPr>
          <p:nvPr/>
        </p:nvSpPr>
        <p:spPr>
          <a:xfrm>
            <a:off x="188592" y="246320"/>
            <a:ext cx="11803711" cy="46639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algn="ctr">
              <a:buSzPts val="1400"/>
              <a:buNone/>
              <a:defRPr sz="2400" b="1">
                <a:solidFill>
                  <a:srgbClr val="3F3F3F"/>
                </a:solidFill>
              </a:defRPr>
            </a:lvl1pPr>
            <a:lvl2pPr>
              <a:buSzPts val="1400"/>
              <a:buNone/>
              <a:defRPr sz="1800" b="1">
                <a:solidFill>
                  <a:srgbClr val="978473"/>
                </a:solidFill>
              </a:defRPr>
            </a:lvl2pPr>
            <a:lvl3pPr>
              <a:buSzPts val="1400"/>
              <a:buNone/>
              <a:defRPr sz="1800" b="1">
                <a:solidFill>
                  <a:srgbClr val="978473"/>
                </a:solidFill>
              </a:defRPr>
            </a:lvl3pPr>
            <a:lvl4pPr>
              <a:buSzPts val="1400"/>
              <a:buNone/>
              <a:defRPr sz="1800" b="1">
                <a:solidFill>
                  <a:srgbClr val="978473"/>
                </a:solidFill>
              </a:defRPr>
            </a:lvl4pPr>
            <a:lvl5pPr>
              <a:buSzPts val="1400"/>
              <a:buNone/>
              <a:defRPr sz="1800" b="1">
                <a:solidFill>
                  <a:srgbClr val="978473"/>
                </a:solidFill>
              </a:defRPr>
            </a:lvl5pPr>
            <a:lvl6pPr>
              <a:buSzPts val="1400"/>
              <a:buNone/>
              <a:defRPr sz="3300">
                <a:solidFill>
                  <a:schemeClr val="dk1"/>
                </a:solidFill>
              </a:defRPr>
            </a:lvl6pPr>
            <a:lvl7pPr>
              <a:buSzPts val="1400"/>
              <a:buNone/>
              <a:defRPr sz="3300">
                <a:solidFill>
                  <a:schemeClr val="dk1"/>
                </a:solidFill>
              </a:defRPr>
            </a:lvl7pPr>
            <a:lvl8pPr>
              <a:buSzPts val="1400"/>
              <a:buNone/>
              <a:defRPr sz="3300">
                <a:solidFill>
                  <a:schemeClr val="dk1"/>
                </a:solidFill>
              </a:defRPr>
            </a:lvl8pPr>
            <a:lvl9pPr>
              <a:buSzPts val="1400"/>
              <a:buNone/>
              <a:defRPr sz="3300">
                <a:solidFill>
                  <a:schemeClr val="dk1"/>
                </a:solidFill>
              </a:defRPr>
            </a:lvl9pPr>
          </a:lstStyle>
          <a:p>
            <a:r>
              <a:rPr lang="en-US" sz="2800" dirty="0"/>
              <a:t>Water Temperature: Air-Water Heat Flux</a:t>
            </a:r>
          </a:p>
        </p:txBody>
      </p:sp>
    </p:spTree>
    <p:extLst>
      <p:ext uri="{BB962C8B-B14F-4D97-AF65-F5344CB8AC3E}">
        <p14:creationId xmlns:p14="http://schemas.microsoft.com/office/powerpoint/2010/main" val="3115799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93824"/>
            <a:ext cx="11776020" cy="396861"/>
          </a:xfrm>
        </p:spPr>
        <p:txBody>
          <a:bodyPr>
            <a:noAutofit/>
          </a:bodyPr>
          <a:lstStyle/>
          <a:p>
            <a:pPr algn="ctr"/>
            <a:r>
              <a:rPr lang="en-US" sz="2400" dirty="0">
                <a:solidFill>
                  <a:schemeClr val="tx1"/>
                </a:solidFill>
                <a:latin typeface="+mj-lt"/>
                <a:cs typeface="Times New Roman" panose="02020603050405020304" pitchFamily="18" charset="0"/>
              </a:rPr>
              <a:t>Water Quality Modeling Team Members and Contributors (Alphabetical)</a:t>
            </a:r>
          </a:p>
        </p:txBody>
      </p:sp>
      <p:sp>
        <p:nvSpPr>
          <p:cNvPr id="3" name="Content Placeholder 2"/>
          <p:cNvSpPr>
            <a:spLocks noGrp="1"/>
          </p:cNvSpPr>
          <p:nvPr>
            <p:ph idx="1"/>
          </p:nvPr>
        </p:nvSpPr>
        <p:spPr>
          <a:xfrm>
            <a:off x="406401" y="790941"/>
            <a:ext cx="11333654" cy="5374331"/>
          </a:xfrm>
        </p:spPr>
        <p:txBody>
          <a:bodyPr numCol="3">
            <a:normAutofit fontScale="85000" lnSpcReduction="10000"/>
          </a:bodyPr>
          <a:lstStyle/>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Lea Adams, HEC</a:t>
            </a:r>
            <a:endParaRPr lang="en-US" sz="1600" b="0" baseline="30000" dirty="0">
              <a:solidFill>
                <a:schemeClr val="tx1"/>
              </a:solidFill>
            </a:endParaRP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Steve Andrews, RMA</a:t>
            </a:r>
            <a:endParaRPr lang="en-US" sz="1600" b="0" baseline="30000" dirty="0">
              <a:solidFill>
                <a:schemeClr val="tx1"/>
              </a:solidFill>
            </a:endParaRP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Anthony Aufdenkampe, LimnoTech</a:t>
            </a:r>
            <a:endParaRPr lang="en-US" sz="1600" b="0" baseline="30000" dirty="0">
              <a:solidFill>
                <a:schemeClr val="tx1"/>
              </a:solidFill>
            </a:endParaRP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Sitlaly Avelino, USACE - Sacramento</a:t>
            </a:r>
            <a:endParaRPr lang="en-US" sz="1600" b="0" baseline="30000" dirty="0">
              <a:solidFill>
                <a:schemeClr val="tx1"/>
              </a:solidFill>
            </a:endParaRP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Chris Berger, Portland State University</a:t>
            </a:r>
            <a:endParaRPr lang="en-US" sz="1600" b="0" baseline="30000" dirty="0">
              <a:solidFill>
                <a:schemeClr val="tx1"/>
              </a:solidFill>
            </a:endParaRP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Tom Brauer,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Barry Bunch,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Aaron Byrd, ERDC-CHL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Haley Canham,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John DeGeorge,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Tim Dekker,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Mitch Delcau, Colorado State University</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Chuck Downer, ERDC-CHL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Samantha Eanes,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Paul Ely,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Trudy Estes,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Christine Hoffmann,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Joan Klipsch,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John Kucharski,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Zach Jelenek,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Mark Jensen,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Billy Johnson,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Nancy Lam, USACE - Sacramento District</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Shannon Larson,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Cindy Lowney,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Lauren Melendez,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Ryan Miles,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Alexis Mills, USACE – Northwest Division</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Isaac Mudge, USACE – New Orleans / ERDC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Jennifer Olszewski,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Leila Ostadrahimi,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Greg Peterson,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Steve Piper,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Nawa Pradhan, ERDC-CHL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Patrick Ray, University of Cincinnati</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Daniel Rucinski,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Jason Rutyna,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Jodi Ryder,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Terra Salamida,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Alex Sanchez,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Rahat Saiful, University of Cincinnati</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Jonathan Sorunke,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Tad Slawecki,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Don Smith, RMA</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Julia Slaughter, HEC</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John Sourbeer, USACE – Pittsburgh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Todd Steissberg, 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Kathryn Tackley, USACE – Portland</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Jordan Thennis,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Tammy Threadgill, LimnoTech</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Dottie Tillman, USACE-ERDC-EL</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Dan Turner, USACE – Northwest Division</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Scott Wells, Portland State University</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Brian Zettle, USACE – USACE - TNTCX</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Kelsey Walak, USACE - Sacramento</a:t>
            </a:r>
          </a:p>
          <a:p>
            <a:pPr marL="228600" indent="-228600">
              <a:lnSpc>
                <a:spcPct val="140000"/>
              </a:lnSpc>
              <a:spcBef>
                <a:spcPts val="0"/>
              </a:spcBef>
              <a:buClr>
                <a:schemeClr val="tx1"/>
              </a:buClr>
              <a:buFont typeface="Arial" panose="020B0604020202020204" pitchFamily="34" charset="0"/>
              <a:buChar char="•"/>
            </a:pPr>
            <a:r>
              <a:rPr lang="en-US" sz="1600" b="0" dirty="0">
                <a:solidFill>
                  <a:schemeClr val="tx1"/>
                </a:solidFill>
              </a:rPr>
              <a:t>Zhonglong Zhang, Portland State University</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63</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906754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DB7BF"/>
        </a:solidFill>
        <a:effectLst/>
      </p:bgPr>
    </p:bg>
    <p:spTree>
      <p:nvGrpSpPr>
        <p:cNvPr id="1" name="Shape 578"/>
        <p:cNvGrpSpPr/>
        <p:nvPr/>
      </p:nvGrpSpPr>
      <p:grpSpPr>
        <a:xfrm>
          <a:off x="0" y="0"/>
          <a:ext cx="0" cy="0"/>
          <a:chOff x="0" y="0"/>
          <a:chExt cx="0" cy="0"/>
        </a:xfrm>
      </p:grpSpPr>
      <p:sp>
        <p:nvSpPr>
          <p:cNvPr id="579" name="Google Shape;579;p28"/>
          <p:cNvSpPr txBox="1">
            <a:spLocks noGrp="1"/>
          </p:cNvSpPr>
          <p:nvPr>
            <p:ph type="title"/>
          </p:nvPr>
        </p:nvSpPr>
        <p:spPr>
          <a:xfrm>
            <a:off x="195263" y="254654"/>
            <a:ext cx="11761210" cy="5904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solidFill>
                  <a:schemeClr val="dk1"/>
                </a:solidFill>
                <a:latin typeface="Arial"/>
                <a:ea typeface="Arial"/>
                <a:cs typeface="Arial"/>
                <a:sym typeface="Arial"/>
              </a:rPr>
              <a:t>Questions?</a:t>
            </a:r>
            <a:endParaRPr sz="2800" dirty="0"/>
          </a:p>
        </p:txBody>
      </p:sp>
      <p:sp>
        <p:nvSpPr>
          <p:cNvPr id="580" name="Google Shape;580;p28"/>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64</a:t>
            </a:fld>
            <a:endParaRPr/>
          </a:p>
        </p:txBody>
      </p:sp>
      <p:pic>
        <p:nvPicPr>
          <p:cNvPr id="581" name="Google Shape;581;p28" descr="A picture containing water, outdoor, sky, nature&#10;&#10;Description automatically generated"/>
          <p:cNvPicPr preferRelativeResize="0"/>
          <p:nvPr/>
        </p:nvPicPr>
        <p:blipFill rotWithShape="1">
          <a:blip r:embed="rId3">
            <a:alphaModFix/>
          </a:blip>
          <a:srcRect/>
          <a:stretch/>
        </p:blipFill>
        <p:spPr>
          <a:xfrm>
            <a:off x="1427026" y="845129"/>
            <a:ext cx="9337947" cy="53405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568411" y="968017"/>
            <a:ext cx="6179650" cy="4975583"/>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sz="1600" dirty="0">
                <a:solidFill>
                  <a:srgbClr val="000000"/>
                </a:solidFill>
                <a:effectLst/>
                <a:latin typeface="+mn-lt"/>
                <a:ea typeface="Calibri" panose="020F0502020204030204" pitchFamily="34" charset="0"/>
              </a:rPr>
              <a:t>Objectives:</a:t>
            </a:r>
          </a:p>
          <a:p>
            <a:pPr marL="342900" lvl="0" indent="-342900" algn="l" rtl="0">
              <a:lnSpc>
                <a:spcPct val="120000"/>
              </a:lnSpc>
              <a:spcBef>
                <a:spcPts val="0"/>
              </a:spcBef>
              <a:spcAft>
                <a:spcPts val="0"/>
              </a:spcAft>
              <a:buClr>
                <a:srgbClr val="3F3F3F"/>
              </a:buClr>
              <a:buSzPts val="1800"/>
              <a:buFont typeface="+mj-lt"/>
              <a:buAutoNum type="arabicPeriod"/>
            </a:pPr>
            <a:r>
              <a:rPr lang="en-US" sz="1600" b="0" dirty="0">
                <a:solidFill>
                  <a:srgbClr val="000000"/>
                </a:solidFill>
                <a:effectLst/>
                <a:latin typeface="+mn-lt"/>
                <a:ea typeface="Calibri" panose="020F0502020204030204" pitchFamily="34" charset="0"/>
              </a:rPr>
              <a:t>Identify the potential for integrated management of upland areas and traditional water resources infrastructure (e.g., reservoirs, levees) across the U.S.</a:t>
            </a:r>
          </a:p>
          <a:p>
            <a:pPr marL="342900" lvl="0" indent="-342900" algn="l" rtl="0">
              <a:lnSpc>
                <a:spcPct val="120000"/>
              </a:lnSpc>
              <a:spcBef>
                <a:spcPts val="0"/>
              </a:spcBef>
              <a:spcAft>
                <a:spcPts val="0"/>
              </a:spcAft>
              <a:buClr>
                <a:srgbClr val="3F3F3F"/>
              </a:buClr>
              <a:buSzPts val="1800"/>
              <a:buFont typeface="+mj-lt"/>
              <a:buAutoNum type="arabicPeriod"/>
            </a:pPr>
            <a:r>
              <a:rPr lang="en-US" sz="1600" b="0" dirty="0">
                <a:solidFill>
                  <a:srgbClr val="000000"/>
                </a:solidFill>
                <a:effectLst/>
                <a:latin typeface="+mn-lt"/>
                <a:ea typeface="Calibri" panose="020F0502020204030204" pitchFamily="34" charset="0"/>
              </a:rPr>
              <a:t>Select and model at least one of these systems at the watershed-scale, based on data scoping and stakeholder preferences from objective 1.</a:t>
            </a:r>
          </a:p>
          <a:p>
            <a:pPr marL="342900" lvl="0" indent="-342900" algn="l" rtl="0">
              <a:lnSpc>
                <a:spcPct val="120000"/>
              </a:lnSpc>
              <a:spcBef>
                <a:spcPts val="0"/>
              </a:spcBef>
              <a:spcAft>
                <a:spcPts val="0"/>
              </a:spcAft>
              <a:buClr>
                <a:srgbClr val="3F3F3F"/>
              </a:buClr>
              <a:buSzPts val="1800"/>
              <a:buFont typeface="+mj-lt"/>
              <a:buAutoNum type="arabicPeriod"/>
            </a:pPr>
            <a:r>
              <a:rPr lang="en-US" sz="1600" b="0" dirty="0">
                <a:solidFill>
                  <a:srgbClr val="000000"/>
                </a:solidFill>
                <a:effectLst/>
                <a:latin typeface="+mn-lt"/>
                <a:ea typeface="Calibri" panose="020F0502020204030204" pitchFamily="34" charset="0"/>
              </a:rPr>
              <a:t>Implement, test, and monitor the performance of at least one nature-based solution in the selected system.</a:t>
            </a:r>
          </a:p>
          <a:p>
            <a:pPr marL="342900" lvl="0" indent="-342900" algn="l" rtl="0">
              <a:lnSpc>
                <a:spcPct val="120000"/>
              </a:lnSpc>
              <a:spcBef>
                <a:spcPts val="0"/>
              </a:spcBef>
              <a:spcAft>
                <a:spcPts val="0"/>
              </a:spcAft>
              <a:buClr>
                <a:srgbClr val="3F3F3F"/>
              </a:buClr>
              <a:buSzPts val="1800"/>
              <a:buFont typeface="+mj-lt"/>
              <a:buAutoNum type="arabicPeriod"/>
            </a:pPr>
            <a:r>
              <a:rPr lang="en-US" sz="1600" b="0" dirty="0">
                <a:solidFill>
                  <a:srgbClr val="000000"/>
                </a:solidFill>
                <a:effectLst/>
                <a:latin typeface="+mn-lt"/>
                <a:ea typeface="Calibri" panose="020F0502020204030204" pitchFamily="34" charset="0"/>
              </a:rPr>
              <a:t>Develop methods to transfer learning and emulation modeling techniques to simulate and understand processes driving and controlling water quantity and quality in these integrated systems.</a:t>
            </a:r>
          </a:p>
          <a:p>
            <a:pPr marL="342900" lvl="0" indent="-342900" algn="l" rtl="0">
              <a:lnSpc>
                <a:spcPct val="120000"/>
              </a:lnSpc>
              <a:spcBef>
                <a:spcPts val="0"/>
              </a:spcBef>
              <a:spcAft>
                <a:spcPts val="0"/>
              </a:spcAft>
              <a:buClr>
                <a:srgbClr val="3F3F3F"/>
              </a:buClr>
              <a:buSzPts val="1800"/>
              <a:buFont typeface="+mj-lt"/>
              <a:buAutoNum type="arabicPeriod"/>
            </a:pPr>
            <a:r>
              <a:rPr lang="en-US" sz="1600" b="0" dirty="0">
                <a:solidFill>
                  <a:srgbClr val="000000"/>
                </a:solidFill>
                <a:effectLst/>
                <a:latin typeface="+mn-lt"/>
                <a:ea typeface="Calibri" panose="020F0502020204030204" pitchFamily="34" charset="0"/>
              </a:rPr>
              <a:t>Apply the models, methods, and data from objectives 1-4 to demonstrate the applicability of this integrated system management in basins across the U.S.</a:t>
            </a:r>
          </a:p>
          <a:p>
            <a:pPr marL="171450" lvl="0" indent="-171450" algn="l" rtl="0">
              <a:lnSpc>
                <a:spcPct val="120000"/>
              </a:lnSpc>
              <a:spcBef>
                <a:spcPts val="0"/>
              </a:spcBef>
              <a:spcAft>
                <a:spcPts val="0"/>
              </a:spcAft>
              <a:buClr>
                <a:srgbClr val="3F3F3F"/>
              </a:buClr>
              <a:buSzPts val="1800"/>
              <a:buFont typeface="Arial" panose="020B0604020202020204" pitchFamily="34" charset="0"/>
              <a:buChar char="•"/>
            </a:pPr>
            <a:endParaRPr lang="en-US" sz="1600" b="0" dirty="0">
              <a:solidFill>
                <a:srgbClr val="000000"/>
              </a:solidFill>
              <a:effectLst/>
              <a:latin typeface="+mn-lt"/>
              <a:ea typeface="Calibri" panose="020F0502020204030204" pitchFamily="34" charset="0"/>
            </a:endParaRPr>
          </a:p>
          <a:p>
            <a:pPr marL="171450" lvl="0" indent="-171450" algn="l" rtl="0">
              <a:lnSpc>
                <a:spcPct val="120000"/>
              </a:lnSpc>
              <a:spcBef>
                <a:spcPts val="0"/>
              </a:spcBef>
              <a:spcAft>
                <a:spcPts val="0"/>
              </a:spcAft>
              <a:buClr>
                <a:srgbClr val="3F3F3F"/>
              </a:buClr>
              <a:buSzPts val="1800"/>
              <a:buFont typeface="Arial" panose="020B0604020202020204" pitchFamily="34" charset="0"/>
              <a:buChar char="•"/>
            </a:pPr>
            <a:endParaRPr lang="en-US" sz="1600" b="0" dirty="0">
              <a:solidFill>
                <a:srgbClr val="000000"/>
              </a:solidFill>
              <a:effectLst/>
              <a:latin typeface="+mn-lt"/>
              <a:ea typeface="Calibri" panose="020F0502020204030204" pitchFamily="34" charset="0"/>
            </a:endParaRPr>
          </a:p>
        </p:txBody>
      </p:sp>
      <p:pic>
        <p:nvPicPr>
          <p:cNvPr id="2" name="image4.png">
            <a:extLst>
              <a:ext uri="{FF2B5EF4-FFF2-40B4-BE49-F238E27FC236}">
                <a16:creationId xmlns:a16="http://schemas.microsoft.com/office/drawing/2014/main" id="{1B81AE1F-282F-7B52-79E7-AEEF98F59114}"/>
              </a:ext>
            </a:extLst>
          </p:cNvPr>
          <p:cNvPicPr/>
          <p:nvPr/>
        </p:nvPicPr>
        <p:blipFill>
          <a:blip r:embed="rId3"/>
          <a:srcRect/>
          <a:stretch>
            <a:fillRect/>
          </a:stretch>
        </p:blipFill>
        <p:spPr>
          <a:xfrm>
            <a:off x="6748061" y="1199244"/>
            <a:ext cx="4875530" cy="4004945"/>
          </a:xfrm>
          <a:prstGeom prst="rect">
            <a:avLst/>
          </a:prstGeom>
          <a:ln/>
        </p:spPr>
      </p:pic>
      <p:sp>
        <p:nvSpPr>
          <p:cNvPr id="6" name="Google Shape;564;p26">
            <a:extLst>
              <a:ext uri="{FF2B5EF4-FFF2-40B4-BE49-F238E27FC236}">
                <a16:creationId xmlns:a16="http://schemas.microsoft.com/office/drawing/2014/main" id="{EB6CE98A-913E-4119-811C-CC15FA9F2BBD}"/>
              </a:ext>
            </a:extLst>
          </p:cNvPr>
          <p:cNvSpPr txBox="1">
            <a:spLocks noGrp="1"/>
          </p:cNvSpPr>
          <p:nvPr>
            <p:ph type="title"/>
          </p:nvPr>
        </p:nvSpPr>
        <p:spPr>
          <a:xfrm>
            <a:off x="189186" y="246137"/>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t>ASU-ERDC Engineering With Nature (EWN) Collaboration</a:t>
            </a:r>
            <a:endParaRPr sz="2400" dirty="0">
              <a:solidFill>
                <a:srgbClr val="FF0000"/>
              </a:solidFill>
            </a:endParaRPr>
          </a:p>
        </p:txBody>
      </p:sp>
    </p:spTree>
    <p:extLst>
      <p:ext uri="{BB962C8B-B14F-4D97-AF65-F5344CB8AC3E}">
        <p14:creationId xmlns:p14="http://schemas.microsoft.com/office/powerpoint/2010/main" val="239781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30765"/>
            <a:ext cx="11765509" cy="525980"/>
          </a:xfrm>
        </p:spPr>
        <p:txBody>
          <a:bodyPr/>
          <a:lstStyle/>
          <a:p>
            <a:pPr algn="ctr"/>
            <a:r>
              <a:rPr lang="en-US" sz="2800" dirty="0">
                <a:solidFill>
                  <a:schemeClr val="tx1"/>
                </a:solidFill>
                <a:latin typeface="+mj-lt"/>
                <a:cs typeface="Times New Roman" panose="02020603050405020304" pitchFamily="18" charset="0"/>
              </a:rPr>
              <a:t>Water Quality Modeling</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8</a:t>
            </a:fld>
            <a:endParaRPr lang="en-US"/>
          </a:p>
        </p:txBody>
      </p:sp>
      <p:pic>
        <p:nvPicPr>
          <p:cNvPr id="7" name="Picture 6" descr="A lake with mountains in the background&#10;&#10;Description automatically generated with low confidence">
            <a:extLst>
              <a:ext uri="{FF2B5EF4-FFF2-40B4-BE49-F238E27FC236}">
                <a16:creationId xmlns:a16="http://schemas.microsoft.com/office/drawing/2014/main" id="{3C4C1288-7F6D-0DF0-F254-40E12F1EC349}"/>
              </a:ext>
            </a:extLst>
          </p:cNvPr>
          <p:cNvPicPr>
            <a:picLocks noChangeAspect="1"/>
          </p:cNvPicPr>
          <p:nvPr/>
        </p:nvPicPr>
        <p:blipFill>
          <a:blip r:embed="rId2"/>
          <a:stretch>
            <a:fillRect/>
          </a:stretch>
        </p:blipFill>
        <p:spPr>
          <a:xfrm>
            <a:off x="1282577" y="869732"/>
            <a:ext cx="9626845" cy="5394434"/>
          </a:xfrm>
          <a:prstGeom prst="rect">
            <a:avLst/>
          </a:prstGeom>
        </p:spPr>
      </p:pic>
    </p:spTree>
    <p:extLst>
      <p:ext uri="{BB962C8B-B14F-4D97-AF65-F5344CB8AC3E}">
        <p14:creationId xmlns:p14="http://schemas.microsoft.com/office/powerpoint/2010/main" val="1154458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62294"/>
            <a:ext cx="7051911" cy="498143"/>
          </a:xfrm>
        </p:spPr>
        <p:txBody>
          <a:bodyPr/>
          <a:lstStyle/>
          <a:p>
            <a:pPr algn="ctr"/>
            <a:r>
              <a:rPr lang="en-US" sz="2800" dirty="0">
                <a:solidFill>
                  <a:schemeClr val="tx1"/>
                </a:solidFill>
                <a:latin typeface="+mj-lt"/>
                <a:cs typeface="Times New Roman" panose="02020603050405020304" pitchFamily="18" charset="0"/>
              </a:rPr>
              <a:t>Modeling Definitions</a:t>
            </a:r>
          </a:p>
        </p:txBody>
      </p:sp>
      <p:sp>
        <p:nvSpPr>
          <p:cNvPr id="3" name="Content Placeholder 2"/>
          <p:cNvSpPr>
            <a:spLocks noGrp="1"/>
          </p:cNvSpPr>
          <p:nvPr>
            <p:ph idx="1"/>
          </p:nvPr>
        </p:nvSpPr>
        <p:spPr>
          <a:xfrm>
            <a:off x="406400" y="853754"/>
            <a:ext cx="6680200" cy="5220664"/>
          </a:xfrm>
        </p:spPr>
        <p:txBody>
          <a:bodyPr/>
          <a:lstStyle/>
          <a:p>
            <a:pPr marL="228600" indent="-228600">
              <a:buClr>
                <a:schemeClr val="tx1"/>
              </a:buClr>
              <a:buFont typeface="Arial" panose="020B0604020202020204" pitchFamily="34" charset="0"/>
              <a:buChar char="•"/>
            </a:pPr>
            <a:r>
              <a:rPr lang="en-US" sz="2000" b="0" dirty="0"/>
              <a:t>Mathematical modeling is the process of developing a mathematical representation of a system using mathematical concepts and techniques to describe the processes, interactions, and parameters of that system.</a:t>
            </a:r>
          </a:p>
          <a:p>
            <a:pPr marL="228600" indent="-228600">
              <a:buClr>
                <a:schemeClr val="tx1"/>
              </a:buClr>
              <a:buFont typeface="Arial" panose="020B0604020202020204" pitchFamily="34" charset="0"/>
              <a:buChar char="•"/>
            </a:pPr>
            <a:r>
              <a:rPr lang="en-US" sz="2000" b="0" dirty="0"/>
              <a:t>Computer modeling is the process of developing mathematical algorithms that describe a system and then developing the computer code to simulate them.</a:t>
            </a:r>
          </a:p>
          <a:p>
            <a:pPr marL="228600" indent="-228600">
              <a:buClr>
                <a:schemeClr val="tx1"/>
              </a:buClr>
              <a:buFont typeface="Arial" panose="020B0604020202020204" pitchFamily="34" charset="0"/>
              <a:buChar char="•"/>
            </a:pPr>
            <a:r>
              <a:rPr lang="en-US" sz="2000" b="0" dirty="0"/>
              <a:t>Modeling vs. Simulation:</a:t>
            </a:r>
          </a:p>
          <a:p>
            <a:pPr marL="685800" lvl="1" indent="-228600">
              <a:buClr>
                <a:schemeClr val="tx1"/>
              </a:buClr>
            </a:pPr>
            <a:r>
              <a:rPr lang="en-US" sz="2000" b="0" dirty="0"/>
              <a:t>Modeling is the process of </a:t>
            </a:r>
            <a:r>
              <a:rPr lang="en-US" sz="2000" b="0" i="1" dirty="0"/>
              <a:t>building</a:t>
            </a:r>
            <a:r>
              <a:rPr lang="en-US" sz="2000" b="0" dirty="0"/>
              <a:t> a model</a:t>
            </a:r>
          </a:p>
          <a:p>
            <a:pPr marL="685800" lvl="1" indent="-228600">
              <a:buClr>
                <a:schemeClr val="tx1"/>
              </a:buClr>
            </a:pPr>
            <a:r>
              <a:rPr lang="en-US" sz="2000" b="0" dirty="0"/>
              <a:t>Simulation is the process of </a:t>
            </a:r>
            <a:r>
              <a:rPr lang="en-US" sz="2000" b="0" i="1" dirty="0"/>
              <a:t>using</a:t>
            </a:r>
            <a:r>
              <a:rPr lang="en-US" sz="2000" b="0" dirty="0"/>
              <a:t> a mathematical model to study the behavior of a system </a:t>
            </a:r>
            <a:r>
              <a:rPr lang="en-US" sz="2000" b="0" i="1" dirty="0"/>
              <a:t>for a particular time period</a:t>
            </a:r>
            <a:r>
              <a:rPr lang="en-US" sz="2000" b="0" dirty="0"/>
              <a:t>.</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9</a:t>
            </a:fld>
            <a:endParaRPr lang="en-US"/>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pic>
        <p:nvPicPr>
          <p:cNvPr id="13314" name="Picture 2">
            <a:extLst>
              <a:ext uri="{FF2B5EF4-FFF2-40B4-BE49-F238E27FC236}">
                <a16:creationId xmlns:a16="http://schemas.microsoft.com/office/drawing/2014/main" id="{4F536536-3346-8C15-B6BD-E48CF9C46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537" y="602459"/>
            <a:ext cx="3770927" cy="5138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BFE7B6-A17F-332C-8981-05B7B9373E50}"/>
              </a:ext>
            </a:extLst>
          </p:cNvPr>
          <p:cNvSpPr txBox="1"/>
          <p:nvPr/>
        </p:nvSpPr>
        <p:spPr>
          <a:xfrm>
            <a:off x="7247173" y="5822069"/>
            <a:ext cx="4538427" cy="338554"/>
          </a:xfrm>
          <a:prstGeom prst="rect">
            <a:avLst/>
          </a:prstGeom>
          <a:noFill/>
        </p:spPr>
        <p:txBody>
          <a:bodyPr wrap="square" rtlCol="0">
            <a:spAutoFit/>
          </a:bodyPr>
          <a:lstStyle/>
          <a:p>
            <a:r>
              <a:rPr lang="en-US" sz="1600" dirty="0"/>
              <a:t>Source: https://</a:t>
            </a:r>
            <a:r>
              <a:rPr lang="en-US" sz="1600" dirty="0" err="1"/>
              <a:t>en.wikipedia.org</a:t>
            </a:r>
            <a:r>
              <a:rPr lang="en-US" sz="1600" dirty="0"/>
              <a:t>/wiki/Flowchart</a:t>
            </a:r>
          </a:p>
        </p:txBody>
      </p:sp>
    </p:spTree>
    <p:extLst>
      <p:ext uri="{BB962C8B-B14F-4D97-AF65-F5344CB8AC3E}">
        <p14:creationId xmlns:p14="http://schemas.microsoft.com/office/powerpoint/2010/main" val="2145810290"/>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CLASSIFIED Content">
  <a:themeElements>
    <a:clrScheme name="Custom 1">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NCL // FOUO Content">
  <a:themeElements>
    <a:clrScheme name="Custom 1">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Classification Content">
  <a:themeElements>
    <a:clrScheme name="Custom 1">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tandard White Theme">
  <a:themeElements>
    <a:clrScheme name="Custom 1">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TotalTime>
  <Words>5600</Words>
  <Application>Microsoft Macintosh PowerPoint</Application>
  <PresentationFormat>Widescreen</PresentationFormat>
  <Paragraphs>679</Paragraphs>
  <Slides>64</Slides>
  <Notes>38</Notes>
  <HiddenSlides>0</HiddenSlides>
  <MMClips>4</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64</vt:i4>
      </vt:variant>
    </vt:vector>
  </HeadingPairs>
  <TitlesOfParts>
    <vt:vector size="76" baseType="lpstr">
      <vt:lpstr>-apple-system</vt:lpstr>
      <vt:lpstr>Arial</vt:lpstr>
      <vt:lpstr>Calibri</vt:lpstr>
      <vt:lpstr>Noto Sans Symbols</vt:lpstr>
      <vt:lpstr>Tahoma</vt:lpstr>
      <vt:lpstr>Times New Roman</vt:lpstr>
      <vt:lpstr>Verdana</vt:lpstr>
      <vt:lpstr>Title Slide Templates</vt:lpstr>
      <vt:lpstr>UNCLASSIFIED Content</vt:lpstr>
      <vt:lpstr>UNCL // FOUO Content</vt:lpstr>
      <vt:lpstr>Custom Classification Content</vt:lpstr>
      <vt:lpstr>Standard White Theme</vt:lpstr>
      <vt:lpstr>Water Quality and Environmental Systems Modeling</vt:lpstr>
      <vt:lpstr>ASU-ERDC Engineering With Nature (EWN) Collaboration</vt:lpstr>
      <vt:lpstr>ASU-ERDC Engineering With Nature (EWN) Collaboration</vt:lpstr>
      <vt:lpstr>ASU-ERDC Engineering With Nature (EWN) Collaboration</vt:lpstr>
      <vt:lpstr>ASU-ERDC Engineering With Nature (EWN) Collaboration</vt:lpstr>
      <vt:lpstr>ASU-ERDC Engineering With Nature (EWN) Collaboration</vt:lpstr>
      <vt:lpstr>ASU-ERDC Engineering With Nature (EWN) Collaboration</vt:lpstr>
      <vt:lpstr>Water Quality Modeling</vt:lpstr>
      <vt:lpstr>Modeling Definitions</vt:lpstr>
      <vt:lpstr>Computer Models &amp; Programming</vt:lpstr>
      <vt:lpstr>Water Quality Modeling</vt:lpstr>
      <vt:lpstr>Benefits of Water Quality Modeling</vt:lpstr>
      <vt:lpstr>Systems Modeling: Guiding Principles</vt:lpstr>
      <vt:lpstr>The Tea Leaf Paradox</vt:lpstr>
      <vt:lpstr>The Tea Leaf Paradox</vt:lpstr>
      <vt:lpstr>The Tea Leaf Paradox</vt:lpstr>
      <vt:lpstr>The Tea Leaf Paradox</vt:lpstr>
      <vt:lpstr>Hydrodynamics</vt:lpstr>
      <vt:lpstr>Important Hydrodynamic Processes</vt:lpstr>
      <vt:lpstr>Vertical Stratification</vt:lpstr>
      <vt:lpstr>Meteorological Forcing</vt:lpstr>
      <vt:lpstr>Meteorological Forcing: Wind Fetch</vt:lpstr>
      <vt:lpstr>Water Quality Forcing</vt:lpstr>
      <vt:lpstr>Climate Forcing</vt:lpstr>
      <vt:lpstr>Seiches</vt:lpstr>
      <vt:lpstr>Internal Waves</vt:lpstr>
      <vt:lpstr>Reservoir Processes and Zones</vt:lpstr>
      <vt:lpstr>Model Dimensions, River-Reservoir System</vt:lpstr>
      <vt:lpstr>Model Dimensions: River-Floodplain System</vt:lpstr>
      <vt:lpstr>Water Quality and Environmental Systems Modeling</vt:lpstr>
      <vt:lpstr>HEC-ResSim Water Quality:  Purpose</vt:lpstr>
      <vt:lpstr>HEC-ResSim Water Quality:  Approach</vt:lpstr>
      <vt:lpstr>HEC-ResSim Water Quality Engine</vt:lpstr>
      <vt:lpstr>Water Quality Modeling User Interface</vt:lpstr>
      <vt:lpstr>Inflow and Water Quality Boundary Conditions</vt:lpstr>
      <vt:lpstr>Meteorologic Boundary Conditions</vt:lpstr>
      <vt:lpstr>Temperature and Dissolved Oxygen Simulation with HEC-ResSim Russian River, California Prepared by RMA for the Sonoma County Water Agency</vt:lpstr>
      <vt:lpstr>River Temperature and Cold-Water Pool Management with HEC-ResSim Upper Sacramento River, California Prepared by RMA for the U.S. Bureau of Reclamation (USBR)</vt:lpstr>
      <vt:lpstr>Primary Processes Affecting Temperature in a Vertically Stratified Reservoir</vt:lpstr>
      <vt:lpstr>Longitudinal Profile View of a Reservoir-River System</vt:lpstr>
      <vt:lpstr>Comparison of HEC-ResSim and CE-QUAL-W2 Model Results Water Temperature Profiles: Shasta Lake, California</vt:lpstr>
      <vt:lpstr>Comparison of HEC-ResSim and CE-QUAL-W2 Model Results Water Temperature Profiles: Shasta Lake, California</vt:lpstr>
      <vt:lpstr>HEC-ResSim Water Quality Benefits</vt:lpstr>
      <vt:lpstr>HEC-ResSim Water Quality Benefits</vt:lpstr>
      <vt:lpstr>Introduction to CE-QUAL-W2</vt:lpstr>
      <vt:lpstr>CE-QUAL-W2 Applications</vt:lpstr>
      <vt:lpstr>CE-QUAL-W2 Capabilities</vt:lpstr>
      <vt:lpstr>CE-QUAL-W2 Capabilities, Continued</vt:lpstr>
      <vt:lpstr>CE-QUAL-W2 Benefits</vt:lpstr>
      <vt:lpstr>PowerPoint Presentation</vt:lpstr>
      <vt:lpstr>HEC-RAS-2D: Hydrodynamic Simulations</vt:lpstr>
      <vt:lpstr>ClearWater-Riverine</vt:lpstr>
      <vt:lpstr>ClearWater-Riverine: 2D Water Quality Modeling with HEC-RAS </vt:lpstr>
      <vt:lpstr>ClearWater-Riverine: Water Quality Modeling of Complex Channels and Floodplains with HEC-RAS-2D</vt:lpstr>
      <vt:lpstr>ClearWater-Riverine: Water Quality Modeling of Complex Channels and Floodplains with HEC-RAS-2D</vt:lpstr>
      <vt:lpstr>Gridded Surface Subsurface Hydrologic Analysis Program (GSSHA)</vt:lpstr>
      <vt:lpstr>What is GSSHA?</vt:lpstr>
      <vt:lpstr>GSSHA Benefits for Modeling NNBF Design</vt:lpstr>
      <vt:lpstr>Physically Based Parameters</vt:lpstr>
      <vt:lpstr>PowerPoint Presentation</vt:lpstr>
      <vt:lpstr>PowerPoint Presentation</vt:lpstr>
      <vt:lpstr>PowerPoint Presentation</vt:lpstr>
      <vt:lpstr>Water Quality Modeling Team Members and Contributors (Alphabetical)</vt:lpstr>
      <vt:lpstr>Questions?</vt:lpstr>
    </vt:vector>
  </TitlesOfParts>
  <Manager/>
  <Company>USACE-ERDC-EL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HEC-RESSIM WATER QUALITY MODELING WORKSHOP INTRODUCTION AND OVERVIEW</dc:title>
  <dc:subject/>
  <dc:creator>Todd E. Steissberg</dc:creator>
  <cp:keywords/>
  <dc:description/>
  <cp:lastModifiedBy>Todd Steissberg</cp:lastModifiedBy>
  <cp:revision>215</cp:revision>
  <dcterms:created xsi:type="dcterms:W3CDTF">2022-08-04T21:02:01Z</dcterms:created>
  <dcterms:modified xsi:type="dcterms:W3CDTF">2023-03-20T17:35:08Z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y fmtid="{D5CDD505-2E9C-101B-9397-08002B2CF9AE}" pid="3" name="MediaServiceImageTags">
    <vt:lpwstr/>
  </property>
</Properties>
</file>